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E7A8AC-DE32-492F-B39C-971C897F0862}" type="datetimeFigureOut">
              <a:rPr lang="en-US" smtClean="0"/>
              <a:t>12/17/2014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D81A7FB-2E0C-4B73-AE65-5F71C9DE233C}"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B90A5A-3B91-4965-86E5-BEC0BBAD1502}"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B90A5A-3B91-4965-86E5-BEC0BBAD1502}"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B90A5A-3B91-4965-86E5-BEC0BBAD1502}"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B90A5A-3B91-4965-86E5-BEC0BBAD1502}" type="datetimeFigureOut">
              <a:rPr lang="en-US" smtClean="0"/>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B90A5A-3B91-4965-86E5-BEC0BBAD1502}" type="datetimeFigureOut">
              <a:rPr lang="en-US" smtClean="0"/>
              <a:t>12/17/2014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B90A5A-3B91-4965-86E5-BEC0BBAD1502}" type="datetimeFigureOut">
              <a:rPr lang="en-US" smtClean="0"/>
              <a:t>12/17/2014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B90A5A-3B91-4965-86E5-BEC0BBAD1502}" type="datetimeFigureOut">
              <a:rPr lang="en-US" smtClean="0"/>
              <a:t>12/17/2014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B90A5A-3B91-4965-86E5-BEC0BBAD1502}" type="datetimeFigureOut">
              <a:rPr lang="en-US" smtClean="0"/>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B90A5A-3B91-4965-86E5-BEC0BBAD1502}" type="datetimeFigureOut">
              <a:rPr lang="en-US" smtClean="0"/>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B90A5A-3B91-4965-86E5-BEC0BBAD1502}"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B90A5A-3B91-4965-86E5-BEC0BBAD1502}"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258CF-3694-4A5B-9C15-A930EDE3038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B90A5A-3B91-4965-86E5-BEC0BBAD1502}" type="datetimeFigureOut">
              <a:rPr lang="en-US" smtClean="0"/>
              <a:t>12/17/2014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258CF-3694-4A5B-9C15-A930EDE3038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Middle Ages </a:t>
            </a:r>
            <a:r>
              <a:rPr lang="en-US" dirty="0" err="1" smtClean="0"/>
              <a:t>Powerpoint</a:t>
            </a:r>
            <a:r>
              <a:rPr lang="en-US" dirty="0" smtClean="0"/>
              <a:t> Notes</a:t>
            </a:r>
            <a:endParaRPr lang="en-US" dirty="0"/>
          </a:p>
        </p:txBody>
      </p:sp>
      <p:sp>
        <p:nvSpPr>
          <p:cNvPr id="3" name="Subtitle 2"/>
          <p:cNvSpPr>
            <a:spLocks noGrp="1"/>
          </p:cNvSpPr>
          <p:nvPr>
            <p:ph type="subTitle" idx="1"/>
          </p:nvPr>
        </p:nvSpPr>
        <p:spPr/>
        <p:txBody>
          <a:bodyPr/>
          <a:lstStyle/>
          <a:p>
            <a:r>
              <a:rPr lang="en-US" dirty="0" smtClean="0"/>
              <a:t>Mr. C. Edwards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the Middle Age</a:t>
            </a:r>
            <a:endParaRPr lang="en-US" dirty="0"/>
          </a:p>
        </p:txBody>
      </p:sp>
      <p:sp>
        <p:nvSpPr>
          <p:cNvPr id="3" name="Content Placeholder 2"/>
          <p:cNvSpPr>
            <a:spLocks noGrp="1"/>
          </p:cNvSpPr>
          <p:nvPr>
            <p:ph idx="1"/>
          </p:nvPr>
        </p:nvSpPr>
        <p:spPr/>
        <p:txBody>
          <a:bodyPr/>
          <a:lstStyle/>
          <a:p>
            <a:r>
              <a:rPr lang="en-US" dirty="0" smtClean="0"/>
              <a:t>Fall of the Roman Empire</a:t>
            </a:r>
          </a:p>
          <a:p>
            <a:r>
              <a:rPr lang="en-US" dirty="0" smtClean="0"/>
              <a:t>Viking invasions</a:t>
            </a:r>
          </a:p>
          <a:p>
            <a:r>
              <a:rPr lang="en-US" dirty="0" smtClean="0"/>
              <a:t>The spread of Christianity</a:t>
            </a:r>
          </a:p>
          <a:p>
            <a:r>
              <a:rPr lang="en-US" dirty="0" smtClean="0"/>
              <a:t>Rise of Charlemagne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Important People in the Middle Ages</a:t>
            </a:r>
            <a:endParaRPr lang="en-US" dirty="0"/>
          </a:p>
        </p:txBody>
      </p:sp>
      <p:sp>
        <p:nvSpPr>
          <p:cNvPr id="3" name="Content Placeholder 2"/>
          <p:cNvSpPr>
            <a:spLocks noGrp="1"/>
          </p:cNvSpPr>
          <p:nvPr>
            <p:ph idx="1"/>
          </p:nvPr>
        </p:nvSpPr>
        <p:spPr/>
        <p:txBody>
          <a:bodyPr>
            <a:normAutofit/>
          </a:bodyPr>
          <a:lstStyle/>
          <a:p>
            <a:r>
              <a:rPr lang="en-US" b="1" dirty="0" err="1" smtClean="0"/>
              <a:t>Charlemagne_declared</a:t>
            </a:r>
            <a:r>
              <a:rPr lang="en-US" b="1" dirty="0" smtClean="0"/>
              <a:t> </a:t>
            </a:r>
            <a:r>
              <a:rPr lang="en-US" b="1" dirty="0"/>
              <a:t>“Emperor of the Romans”, united most Christian lands in Western Europe</a:t>
            </a:r>
            <a:endParaRPr lang="en-US" dirty="0"/>
          </a:p>
          <a:p>
            <a:r>
              <a:rPr lang="en-US" b="1" dirty="0" err="1" smtClean="0"/>
              <a:t>Clovis_Merovingian</a:t>
            </a:r>
            <a:r>
              <a:rPr lang="en-US" b="1" dirty="0" smtClean="0"/>
              <a:t> </a:t>
            </a:r>
            <a:r>
              <a:rPr lang="en-US" b="1" dirty="0"/>
              <a:t>king, united Gaul</a:t>
            </a:r>
            <a:endParaRPr lang="en-US" dirty="0"/>
          </a:p>
          <a:p>
            <a:r>
              <a:rPr lang="en-US" b="1" dirty="0" smtClean="0"/>
              <a:t>The Franks</a:t>
            </a:r>
            <a:endParaRPr lang="en-US" dirty="0"/>
          </a:p>
          <a:p>
            <a:r>
              <a:rPr lang="en-US" b="1" dirty="0" smtClean="0"/>
              <a:t>Charles </a:t>
            </a:r>
            <a:r>
              <a:rPr lang="en-US" b="1" dirty="0"/>
              <a:t>Martel_ defeated the Moors at Tours, halts Muslim advancement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Feudalism</a:t>
            </a:r>
            <a:endParaRPr lang="en-US" dirty="0"/>
          </a:p>
        </p:txBody>
      </p:sp>
      <p:sp>
        <p:nvSpPr>
          <p:cNvPr id="3" name="Content Placeholder 2"/>
          <p:cNvSpPr>
            <a:spLocks noGrp="1"/>
          </p:cNvSpPr>
          <p:nvPr>
            <p:ph idx="1"/>
          </p:nvPr>
        </p:nvSpPr>
        <p:spPr/>
        <p:txBody>
          <a:bodyPr>
            <a:normAutofit lnSpcReduction="10000"/>
          </a:bodyPr>
          <a:lstStyle/>
          <a:p>
            <a:r>
              <a:rPr lang="en-US" b="1" dirty="0" smtClean="0"/>
              <a:t>A </a:t>
            </a:r>
            <a:r>
              <a:rPr lang="en-US" b="1" dirty="0"/>
              <a:t>political and social system based on the granting of land in exchange for loyalty, military assistance, and other services</a:t>
            </a:r>
            <a:endParaRPr lang="en-US" dirty="0"/>
          </a:p>
          <a:p>
            <a:r>
              <a:rPr lang="en-US" b="1" dirty="0" err="1" smtClean="0"/>
              <a:t>Characteristics:</a:t>
            </a:r>
            <a:r>
              <a:rPr lang="en-US" dirty="0" err="1"/>
              <a:t>The</a:t>
            </a:r>
            <a:r>
              <a:rPr lang="en-US" dirty="0"/>
              <a:t> feudal method of holding land was by </a:t>
            </a:r>
            <a:r>
              <a:rPr lang="en-US" dirty="0" smtClean="0"/>
              <a:t>fief</a:t>
            </a:r>
          </a:p>
          <a:p>
            <a:endParaRPr lang="en-US" dirty="0"/>
          </a:p>
          <a:p>
            <a:pPr>
              <a:buNone/>
            </a:pPr>
            <a:r>
              <a:rPr lang="en-US" dirty="0"/>
              <a:t/>
            </a:r>
            <a:br>
              <a:rPr lang="en-US" dirty="0"/>
            </a:br>
            <a:r>
              <a:rPr lang="en-US" dirty="0"/>
              <a:t/>
            </a:r>
            <a:br>
              <a:rPr lang="en-US" dirty="0"/>
            </a:br>
            <a:endParaRPr lang="en-US" dirty="0"/>
          </a:p>
        </p:txBody>
      </p:sp>
      <p:pic>
        <p:nvPicPr>
          <p:cNvPr id="4" name="Picture 3" descr="feudal pyramid.png"/>
          <p:cNvPicPr>
            <a:picLocks noChangeAspect="1"/>
          </p:cNvPicPr>
          <p:nvPr/>
        </p:nvPicPr>
        <p:blipFill>
          <a:blip r:embed="rId2" cstate="print"/>
          <a:stretch>
            <a:fillRect/>
          </a:stretch>
        </p:blipFill>
        <p:spPr>
          <a:xfrm>
            <a:off x="3124200" y="4114800"/>
            <a:ext cx="2971800" cy="25449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Manorlism</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dirty="0" smtClean="0"/>
              <a:t>An </a:t>
            </a:r>
            <a:r>
              <a:rPr lang="en-US" b="1" dirty="0"/>
              <a:t>economic system in the Middle Ages that was built around large estates called manors.</a:t>
            </a:r>
            <a:endParaRPr lang="en-US" dirty="0"/>
          </a:p>
          <a:p>
            <a:r>
              <a:rPr lang="en-US" b="1" dirty="0" smtClean="0"/>
              <a:t>Characteristics:</a:t>
            </a:r>
          </a:p>
          <a:p>
            <a:endParaRPr lang="en-US" dirty="0"/>
          </a:p>
        </p:txBody>
      </p:sp>
      <p:pic>
        <p:nvPicPr>
          <p:cNvPr id="4" name="Picture 3" descr="Manorialism.jpg"/>
          <p:cNvPicPr>
            <a:picLocks noChangeAspect="1"/>
          </p:cNvPicPr>
          <p:nvPr/>
        </p:nvPicPr>
        <p:blipFill>
          <a:blip r:embed="rId2" cstate="print"/>
          <a:stretch>
            <a:fillRect/>
          </a:stretch>
        </p:blipFill>
        <p:spPr>
          <a:xfrm>
            <a:off x="2514600" y="3226118"/>
            <a:ext cx="4800600" cy="35164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 of Chivalry</a:t>
            </a:r>
            <a:endParaRPr lang="en-US" dirty="0"/>
          </a:p>
        </p:txBody>
      </p:sp>
      <p:sp>
        <p:nvSpPr>
          <p:cNvPr id="3" name="Content Placeholder 2"/>
          <p:cNvSpPr>
            <a:spLocks noGrp="1"/>
          </p:cNvSpPr>
          <p:nvPr>
            <p:ph idx="1"/>
          </p:nvPr>
        </p:nvSpPr>
        <p:spPr/>
        <p:txBody>
          <a:bodyPr>
            <a:normAutofit/>
          </a:bodyPr>
          <a:lstStyle/>
          <a:p>
            <a:r>
              <a:rPr lang="en-US" sz="2800" b="1" dirty="0"/>
              <a:t>The daily life of a knight in the Middle ages followed a similar schedule to that of his lord or the noble he served. </a:t>
            </a:r>
            <a:endParaRPr lang="en-US" sz="2800" b="1" dirty="0" smtClean="0"/>
          </a:p>
          <a:p>
            <a:r>
              <a:rPr lang="en-US" sz="2800" b="1" dirty="0" smtClean="0"/>
              <a:t>The </a:t>
            </a:r>
            <a:r>
              <a:rPr lang="en-US" sz="2800" b="1" dirty="0"/>
              <a:t>Daily life of a Knight during the Middle ages </a:t>
            </a:r>
            <a:r>
              <a:rPr lang="en-US" sz="2800" b="1" dirty="0" smtClean="0"/>
              <a:t>centered </a:t>
            </a:r>
            <a:r>
              <a:rPr lang="en-US" sz="2800" b="1" dirty="0"/>
              <a:t>around castles or Manors or fighting for his lord and the King during times of war. </a:t>
            </a:r>
            <a:endParaRPr lang="en-US" sz="2800" b="1" dirty="0" smtClean="0"/>
          </a:p>
          <a:p>
            <a:r>
              <a:rPr lang="en-US" sz="2800" b="1" dirty="0" smtClean="0"/>
              <a:t>Much </a:t>
            </a:r>
            <a:r>
              <a:rPr lang="en-US" sz="2800" b="1" dirty="0"/>
              <a:t>of his time was spent on honing his weapons skills and keeping his levels of fitness high.</a:t>
            </a:r>
            <a:r>
              <a:rPr lang="en-US" sz="3000" b="1" dirty="0"/>
              <a:t> </a:t>
            </a:r>
            <a:endParaRPr lang="en-US" sz="3000" b="1" dirty="0" smtClean="0"/>
          </a:p>
          <a:p>
            <a:r>
              <a:rPr lang="en-US" sz="3000" b="1" dirty="0" smtClean="0"/>
              <a:t>(Picture of a knight)</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Ages Games</a:t>
            </a:r>
            <a:endParaRPr lang="en-US" dirty="0"/>
          </a:p>
        </p:txBody>
      </p:sp>
      <p:sp>
        <p:nvSpPr>
          <p:cNvPr id="3" name="Content Placeholder 2"/>
          <p:cNvSpPr>
            <a:spLocks noGrp="1"/>
          </p:cNvSpPr>
          <p:nvPr>
            <p:ph idx="1"/>
          </p:nvPr>
        </p:nvSpPr>
        <p:spPr/>
        <p:txBody>
          <a:bodyPr/>
          <a:lstStyle/>
          <a:p>
            <a:r>
              <a:rPr lang="en-US" b="1" dirty="0" smtClean="0"/>
              <a:t>List </a:t>
            </a:r>
            <a:r>
              <a:rPr lang="en-US" b="1" dirty="0"/>
              <a:t>the games knights participate </a:t>
            </a:r>
            <a:r>
              <a:rPr lang="en-US" b="1" dirty="0" smtClean="0"/>
              <a:t>in:</a:t>
            </a:r>
          </a:p>
          <a:p>
            <a:r>
              <a:rPr lang="en-US" b="1" dirty="0" smtClean="0"/>
              <a:t>Examples: Archery, marbles, jousting tournaments, hammer-throwing, wrestling, chess</a:t>
            </a:r>
            <a:endParaRPr lang="en-US" dirty="0"/>
          </a:p>
          <a:p>
            <a:r>
              <a:rPr lang="en-US" b="1" dirty="0" smtClean="0"/>
              <a:t>(Picture(s</a:t>
            </a:r>
            <a:r>
              <a:rPr lang="en-US" b="1" dirty="0"/>
              <a:t>) of the </a:t>
            </a:r>
            <a:r>
              <a:rPr lang="en-US" b="1" dirty="0" smtClean="0"/>
              <a:t>games)</a:t>
            </a:r>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Warfare Brutality</a:t>
            </a:r>
            <a:endParaRPr lang="en-US" dirty="0"/>
          </a:p>
        </p:txBody>
      </p:sp>
      <p:sp>
        <p:nvSpPr>
          <p:cNvPr id="3" name="Content Placeholder 2"/>
          <p:cNvSpPr>
            <a:spLocks noGrp="1"/>
          </p:cNvSpPr>
          <p:nvPr>
            <p:ph idx="1"/>
          </p:nvPr>
        </p:nvSpPr>
        <p:spPr/>
        <p:txBody>
          <a:bodyPr/>
          <a:lstStyle/>
          <a:p>
            <a:r>
              <a:rPr lang="en-US" sz="2800" b="1" dirty="0" smtClean="0"/>
              <a:t>Warrior’s </a:t>
            </a:r>
            <a:r>
              <a:rPr lang="en-US" sz="2800" b="1" dirty="0"/>
              <a:t>role in feudal society</a:t>
            </a:r>
            <a:r>
              <a:rPr lang="en-US" sz="2800" b="1" dirty="0" smtClean="0"/>
              <a:t>:</a:t>
            </a:r>
            <a:endParaRPr lang="en-US" sz="2800" dirty="0"/>
          </a:p>
          <a:p>
            <a:r>
              <a:rPr lang="en-US" sz="2800" b="1" dirty="0" smtClean="0"/>
              <a:t>Castles </a:t>
            </a:r>
            <a:r>
              <a:rPr lang="en-US" sz="2800" b="1" dirty="0"/>
              <a:t>under siege: Boiling water, hot oil, molten lead, arrows</a:t>
            </a:r>
            <a:endParaRPr lang="en-US" sz="2800" dirty="0"/>
          </a:p>
          <a:p>
            <a:r>
              <a:rPr lang="en-US" sz="2800" b="1" dirty="0" smtClean="0"/>
              <a:t>Picture </a:t>
            </a:r>
            <a:r>
              <a:rPr lang="en-US" sz="2800" b="1" dirty="0"/>
              <a:t>of a castle under </a:t>
            </a:r>
            <a:r>
              <a:rPr lang="en-US" sz="2800" b="1" dirty="0" smtClean="0"/>
              <a:t>siege</a:t>
            </a:r>
          </a:p>
          <a:p>
            <a:endParaRPr lang="en-US" dirty="0"/>
          </a:p>
        </p:txBody>
      </p:sp>
      <p:pic>
        <p:nvPicPr>
          <p:cNvPr id="4" name="Picture 3" descr="castle.jpg"/>
          <p:cNvPicPr>
            <a:picLocks noChangeAspect="1"/>
          </p:cNvPicPr>
          <p:nvPr/>
        </p:nvPicPr>
        <p:blipFill>
          <a:blip r:embed="rId2" cstate="print"/>
          <a:stretch>
            <a:fillRect/>
          </a:stretch>
        </p:blipFill>
        <p:spPr>
          <a:xfrm>
            <a:off x="2819400" y="3542434"/>
            <a:ext cx="4038600" cy="292186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Castles and Siege Weapons</a:t>
            </a:r>
            <a:endParaRPr lang="en-US" dirty="0"/>
          </a:p>
        </p:txBody>
      </p:sp>
      <p:sp>
        <p:nvSpPr>
          <p:cNvPr id="3" name="Content Placeholder 2"/>
          <p:cNvSpPr>
            <a:spLocks noGrp="1"/>
          </p:cNvSpPr>
          <p:nvPr>
            <p:ph idx="1"/>
          </p:nvPr>
        </p:nvSpPr>
        <p:spPr/>
        <p:txBody>
          <a:bodyPr/>
          <a:lstStyle/>
          <a:p>
            <a:r>
              <a:rPr lang="en-US" b="1" dirty="0"/>
              <a:t>Castle </a:t>
            </a:r>
            <a:r>
              <a:rPr lang="en-US" b="1" dirty="0" smtClean="0"/>
              <a:t>definition-______________</a:t>
            </a:r>
            <a:endParaRPr lang="en-US" dirty="0"/>
          </a:p>
          <a:p>
            <a:r>
              <a:rPr lang="en-US" b="1" dirty="0" smtClean="0"/>
              <a:t>Siege </a:t>
            </a:r>
            <a:r>
              <a:rPr lang="en-US" b="1" dirty="0"/>
              <a:t>weapons: siege tower, battering ram, </a:t>
            </a:r>
            <a:r>
              <a:rPr lang="en-US" b="1" dirty="0" err="1"/>
              <a:t>mantlet</a:t>
            </a:r>
            <a:r>
              <a:rPr lang="en-US" b="1" dirty="0"/>
              <a:t>, tortoise, </a:t>
            </a:r>
            <a:r>
              <a:rPr lang="en-US" b="1" dirty="0" err="1"/>
              <a:t>mangonel</a:t>
            </a:r>
            <a:r>
              <a:rPr lang="en-US" b="1" dirty="0"/>
              <a:t>, </a:t>
            </a:r>
            <a:r>
              <a:rPr lang="en-US" b="1" dirty="0" smtClean="0"/>
              <a:t>trebuchet</a:t>
            </a:r>
          </a:p>
          <a:p>
            <a:r>
              <a:rPr lang="en-US" b="1" dirty="0" smtClean="0"/>
              <a:t>(Pictures of siege weapons)</a:t>
            </a:r>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Monks and Nuns</a:t>
            </a:r>
            <a:endParaRPr lang="en-US" dirty="0"/>
          </a:p>
        </p:txBody>
      </p:sp>
      <p:sp>
        <p:nvSpPr>
          <p:cNvPr id="3" name="Content Placeholder 2"/>
          <p:cNvSpPr>
            <a:spLocks noGrp="1"/>
          </p:cNvSpPr>
          <p:nvPr>
            <p:ph idx="1"/>
          </p:nvPr>
        </p:nvSpPr>
        <p:spPr/>
        <p:txBody>
          <a:bodyPr>
            <a:normAutofit/>
          </a:bodyPr>
          <a:lstStyle/>
          <a:p>
            <a:r>
              <a:rPr lang="en-US" sz="2400" dirty="0"/>
              <a:t>The monks became known as Benedictines and took vows of poverty, chastity, and obedience to their </a:t>
            </a:r>
            <a:r>
              <a:rPr lang="en-US" sz="2400" dirty="0" smtClean="0"/>
              <a:t>leaders.</a:t>
            </a:r>
            <a:endParaRPr lang="en-US" sz="2400" b="1" dirty="0" smtClean="0"/>
          </a:p>
          <a:p>
            <a:r>
              <a:rPr lang="en-US" sz="2400" b="1" dirty="0" smtClean="0"/>
              <a:t>What </a:t>
            </a:r>
            <a:r>
              <a:rPr lang="en-US" sz="2400" b="1" dirty="0"/>
              <a:t>do they </a:t>
            </a:r>
            <a:r>
              <a:rPr lang="en-US" sz="2400" b="1" dirty="0" smtClean="0"/>
              <a:t>do? </a:t>
            </a:r>
            <a:r>
              <a:rPr lang="en-US" sz="2400" dirty="0"/>
              <a:t>They were required to perform manual labor and were forbidden to own property, leave the monastery, or become entangled in the concerns of society. </a:t>
            </a:r>
            <a:endParaRPr lang="en-US" sz="2400" b="1" dirty="0" smtClean="0"/>
          </a:p>
          <a:p>
            <a:r>
              <a:rPr lang="en-US" sz="2400" dirty="0" smtClean="0"/>
              <a:t>Nuns</a:t>
            </a:r>
            <a:r>
              <a:rPr lang="en-US" sz="2400" dirty="0"/>
              <a:t>, who lived in convents, provided for the less-fortunate members of the community</a:t>
            </a:r>
            <a:r>
              <a:rPr lang="en-US" sz="2400" dirty="0" smtClean="0"/>
              <a:t>.</a:t>
            </a:r>
          </a:p>
          <a:p>
            <a:endParaRPr lang="en-US" sz="2400" dirty="0"/>
          </a:p>
        </p:txBody>
      </p:sp>
      <p:pic>
        <p:nvPicPr>
          <p:cNvPr id="4" name="Picture 3" descr="monk&amp;nun_sm.jpg"/>
          <p:cNvPicPr>
            <a:picLocks noChangeAspect="1"/>
          </p:cNvPicPr>
          <p:nvPr/>
        </p:nvPicPr>
        <p:blipFill>
          <a:blip r:embed="rId2" cstate="print"/>
          <a:stretch>
            <a:fillRect/>
          </a:stretch>
        </p:blipFill>
        <p:spPr>
          <a:xfrm>
            <a:off x="5638800" y="4038600"/>
            <a:ext cx="2057400" cy="261175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Life</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a. Daily life of men</a:t>
            </a:r>
            <a:r>
              <a:rPr lang="en-US" b="1" dirty="0" smtClean="0"/>
              <a:t>:________________</a:t>
            </a:r>
            <a:endParaRPr lang="en-US" dirty="0"/>
          </a:p>
          <a:p>
            <a:r>
              <a:rPr lang="en-US" b="1" dirty="0" smtClean="0"/>
              <a:t>b</a:t>
            </a:r>
            <a:r>
              <a:rPr lang="en-US" b="1" dirty="0"/>
              <a:t>. Daily life of </a:t>
            </a:r>
            <a:r>
              <a:rPr lang="en-US" b="1" dirty="0" smtClean="0"/>
              <a:t>women: </a:t>
            </a:r>
            <a:r>
              <a:rPr lang="en-US" b="1" dirty="0"/>
              <a:t>The daily life of lower class women in the Middle ages was hard. Women were expected to help their peasant husbands with their daily chores as well as attending to provisions and the cooking of daily meals and other duties customarily undertaken by women.</a:t>
            </a:r>
            <a:endParaRPr lang="en-US" dirty="0"/>
          </a:p>
          <a:p>
            <a:r>
              <a:rPr lang="en-US" b="1" dirty="0" smtClean="0"/>
              <a:t>c</a:t>
            </a:r>
            <a:r>
              <a:rPr lang="en-US" b="1" dirty="0"/>
              <a:t>. Daily life of children</a:t>
            </a:r>
            <a:r>
              <a:rPr lang="en-US" b="1" dirty="0" smtClean="0"/>
              <a:t>:____________</a:t>
            </a:r>
            <a:r>
              <a:rPr lang="en-US" b="1" dirty="0"/>
              <a:t>	</a:t>
            </a:r>
            <a:endParaRPr lang="en-US" b="1" dirty="0" smtClean="0"/>
          </a:p>
          <a:p>
            <a:r>
              <a:rPr lang="en-US" b="1" dirty="0" smtClean="0"/>
              <a:t>d</a:t>
            </a:r>
            <a:r>
              <a:rPr lang="en-US" b="1" dirty="0"/>
              <a:t>. Picture of daily life in the Middle Ages</a:t>
            </a:r>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Wall</a:t>
            </a:r>
            <a:endParaRPr lang="en-US" dirty="0"/>
          </a:p>
        </p:txBody>
      </p:sp>
      <p:sp>
        <p:nvSpPr>
          <p:cNvPr id="3" name="Content Placeholder 2"/>
          <p:cNvSpPr>
            <a:spLocks noGrp="1"/>
          </p:cNvSpPr>
          <p:nvPr>
            <p:ph idx="1"/>
          </p:nvPr>
        </p:nvSpPr>
        <p:spPr/>
        <p:txBody>
          <a:bodyPr/>
          <a:lstStyle/>
          <a:p>
            <a:r>
              <a:rPr lang="en-US" sz="1100" b="1" dirty="0" smtClean="0"/>
              <a:t>Franks</a:t>
            </a:r>
            <a:r>
              <a:rPr lang="en-US" sz="1100" b="1" dirty="0"/>
              <a:t>, monastery, secular, Charlemagne, feudalism, lord, fief, vassal, knight, serf, manor, tithe, noble, chivalry, castle, tournament, </a:t>
            </a:r>
            <a:r>
              <a:rPr lang="en-US" sz="1100" b="1" dirty="0" smtClean="0"/>
              <a:t>troubadour</a:t>
            </a:r>
          </a:p>
          <a:p>
            <a:endParaRPr lang="en-US" dirty="0"/>
          </a:p>
        </p:txBody>
      </p:sp>
      <p:pic>
        <p:nvPicPr>
          <p:cNvPr id="5" name="Picture 4" descr="word wall.jpg"/>
          <p:cNvPicPr>
            <a:picLocks noChangeAspect="1"/>
          </p:cNvPicPr>
          <p:nvPr/>
        </p:nvPicPr>
        <p:blipFill>
          <a:blip r:embed="rId2" cstate="print"/>
          <a:stretch>
            <a:fillRect/>
          </a:stretch>
        </p:blipFill>
        <p:spPr>
          <a:xfrm>
            <a:off x="1828800" y="2133600"/>
            <a:ext cx="5619750" cy="4495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370</Words>
  <Application>Microsoft Office PowerPoint</Application>
  <PresentationFormat>On-screen Show (4:3)</PresentationFormat>
  <Paragraphs>48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Middle Ages Powerpoint Notes</vt:lpstr>
      <vt:lpstr>Causes of the Middle Age</vt:lpstr>
      <vt:lpstr>Important People in the Middle Ages</vt:lpstr>
      <vt:lpstr>Feudalism</vt:lpstr>
      <vt:lpstr>Manorlism </vt:lpstr>
      <vt:lpstr>Age of Chivalry</vt:lpstr>
      <vt:lpstr>Middle Ages Games</vt:lpstr>
      <vt:lpstr>Warfare Brutality</vt:lpstr>
      <vt:lpstr>Castles and Siege Weapons</vt:lpstr>
      <vt:lpstr>Monks and Nuns</vt:lpstr>
      <vt:lpstr>Daily Life</vt:lpstr>
      <vt:lpstr>Word Wall</vt:lpstr>
    </vt:vector>
  </TitlesOfParts>
  <Company>LISD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LISDUser</dc:creator>
  <cp:lastModifiedBy>LISDUser</cp:lastModifiedBy>
  <cp:revision>7</cp:revision>
  <dcterms:created xsi:type="dcterms:W3CDTF">2014-12-17T14:38:39Z</dcterms:created>
  <dcterms:modified xsi:type="dcterms:W3CDTF">2014-12-17T15:25:47Z</dcterms:modified>
</cp:coreProperties>
</file>