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2" r:id="rId19"/>
    <p:sldId id="273" r:id="rId20"/>
    <p:sldId id="275" r:id="rId21"/>
    <p:sldId id="276" r:id="rId22"/>
    <p:sldId id="277" r:id="rId23"/>
  </p:sldIdLst>
  <p:sldSz cx="9144000" cy="6858000" type="screen4x3"/>
  <p:notesSz cx="6858000" cy="9144000"/>
  <p:defaultTextStyle>
    <a:defPPr>
      <a:defRPr lang="en-US"/>
    </a:defPPr>
    <a:lvl1pPr algn="l" rtl="0" eaLnBrk="0" fontAlgn="base" hangingPunct="0">
      <a:spcBef>
        <a:spcPct val="0"/>
      </a:spcBef>
      <a:spcAft>
        <a:spcPct val="0"/>
      </a:spcAft>
      <a:defRPr b="1"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b="1"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b="1"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b="1"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b="1" kern="1200">
        <a:solidFill>
          <a:schemeClr val="tx1"/>
        </a:solidFill>
        <a:latin typeface="Verdana" pitchFamily="34" charset="0"/>
        <a:ea typeface="+mn-ea"/>
        <a:cs typeface="+mn-cs"/>
      </a:defRPr>
    </a:lvl5pPr>
    <a:lvl6pPr marL="2286000" algn="l" defTabSz="914400" rtl="0" eaLnBrk="1" latinLnBrk="0" hangingPunct="1">
      <a:defRPr b="1" kern="1200">
        <a:solidFill>
          <a:schemeClr val="tx1"/>
        </a:solidFill>
        <a:latin typeface="Verdana" pitchFamily="34" charset="0"/>
        <a:ea typeface="+mn-ea"/>
        <a:cs typeface="+mn-cs"/>
      </a:defRPr>
    </a:lvl6pPr>
    <a:lvl7pPr marL="2743200" algn="l" defTabSz="914400" rtl="0" eaLnBrk="1" latinLnBrk="0" hangingPunct="1">
      <a:defRPr b="1" kern="1200">
        <a:solidFill>
          <a:schemeClr val="tx1"/>
        </a:solidFill>
        <a:latin typeface="Verdana" pitchFamily="34" charset="0"/>
        <a:ea typeface="+mn-ea"/>
        <a:cs typeface="+mn-cs"/>
      </a:defRPr>
    </a:lvl7pPr>
    <a:lvl8pPr marL="3200400" algn="l" defTabSz="914400" rtl="0" eaLnBrk="1" latinLnBrk="0" hangingPunct="1">
      <a:defRPr b="1" kern="1200">
        <a:solidFill>
          <a:schemeClr val="tx1"/>
        </a:solidFill>
        <a:latin typeface="Verdana" pitchFamily="34" charset="0"/>
        <a:ea typeface="+mn-ea"/>
        <a:cs typeface="+mn-cs"/>
      </a:defRPr>
    </a:lvl8pPr>
    <a:lvl9pPr marL="3657600" algn="l" defTabSz="914400" rtl="0" eaLnBrk="1" latinLnBrk="0" hangingPunct="1">
      <a:defRPr b="1"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266" name="Group 2"/>
          <p:cNvGrpSpPr>
            <a:grpSpLocks/>
          </p:cNvGrpSpPr>
          <p:nvPr/>
        </p:nvGrpSpPr>
        <p:grpSpPr bwMode="auto">
          <a:xfrm>
            <a:off x="4716463" y="5345113"/>
            <a:ext cx="4427537" cy="1512887"/>
            <a:chOff x="2971" y="3367"/>
            <a:chExt cx="2789" cy="953"/>
          </a:xfrm>
        </p:grpSpPr>
        <p:sp>
          <p:nvSpPr>
            <p:cNvPr id="11267"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1268"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69"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0"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1"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2"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3"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4"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5"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6"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7"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8"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79"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80"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1281"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11282" name="Rectangle 18"/>
          <p:cNvSpPr>
            <a:spLocks noGrp="1" noChangeArrowheads="1"/>
          </p:cNvSpPr>
          <p:nvPr>
            <p:ph type="ctrTitle" sz="quarter"/>
          </p:nvPr>
        </p:nvSpPr>
        <p:spPr>
          <a:xfrm>
            <a:off x="685800" y="1600200"/>
            <a:ext cx="7772400" cy="1828800"/>
          </a:xfrm>
        </p:spPr>
        <p:txBody>
          <a:bodyPr anchor="b"/>
          <a:lstStyle>
            <a:lvl1pPr>
              <a:defRPr sz="5700"/>
            </a:lvl1pPr>
          </a:lstStyle>
          <a:p>
            <a:r>
              <a:rPr lang="en-US"/>
              <a:t>Click to edit Master title style</a:t>
            </a:r>
          </a:p>
        </p:txBody>
      </p:sp>
      <p:sp>
        <p:nvSpPr>
          <p:cNvPr id="11283"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80" charset="2"/>
              <a:buNone/>
              <a:defRPr sz="3600"/>
            </a:lvl1pPr>
          </a:lstStyle>
          <a:p>
            <a:r>
              <a:rPr lang="en-US"/>
              <a:t>Click to edit Master subtitle style</a:t>
            </a:r>
          </a:p>
        </p:txBody>
      </p:sp>
      <p:sp>
        <p:nvSpPr>
          <p:cNvPr id="11284" name="Rectangle 20"/>
          <p:cNvSpPr>
            <a:spLocks noGrp="1" noChangeArrowheads="1"/>
          </p:cNvSpPr>
          <p:nvPr>
            <p:ph type="dt" sz="quarter" idx="2"/>
          </p:nvPr>
        </p:nvSpPr>
        <p:spPr/>
        <p:txBody>
          <a:bodyPr/>
          <a:lstStyle>
            <a:lvl1pPr>
              <a:defRPr/>
            </a:lvl1pPr>
          </a:lstStyle>
          <a:p>
            <a:endParaRPr lang="en-US"/>
          </a:p>
        </p:txBody>
      </p:sp>
      <p:sp>
        <p:nvSpPr>
          <p:cNvPr id="11285" name="Rectangle 21"/>
          <p:cNvSpPr>
            <a:spLocks noGrp="1" noChangeArrowheads="1"/>
          </p:cNvSpPr>
          <p:nvPr>
            <p:ph type="ftr" sz="quarter" idx="3"/>
          </p:nvPr>
        </p:nvSpPr>
        <p:spPr/>
        <p:txBody>
          <a:bodyPr/>
          <a:lstStyle>
            <a:lvl1pPr>
              <a:defRPr/>
            </a:lvl1pPr>
          </a:lstStyle>
          <a:p>
            <a:endParaRPr lang="en-US"/>
          </a:p>
        </p:txBody>
      </p:sp>
      <p:sp>
        <p:nvSpPr>
          <p:cNvPr id="11286" name="Rectangle 22"/>
          <p:cNvSpPr>
            <a:spLocks noGrp="1" noChangeArrowheads="1"/>
          </p:cNvSpPr>
          <p:nvPr>
            <p:ph type="sldNum" sz="quarter" idx="4"/>
          </p:nvPr>
        </p:nvSpPr>
        <p:spPr/>
        <p:txBody>
          <a:bodyPr/>
          <a:lstStyle>
            <a:lvl1pPr>
              <a:defRPr/>
            </a:lvl1pPr>
          </a:lstStyle>
          <a:p>
            <a:fld id="{1E105DF7-0E3F-4DDC-8327-FAC82DF873A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E92E37-E384-48DD-84DB-F542043199B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FBCC3BE-4A9C-4EE7-92C6-A7C832D6749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0B23368-FCA5-49D4-B9F3-D845269DC9B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B962F92-EBA9-44CC-A54A-63C9195E2DC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D5C4D02-0DB6-49CD-8689-C29CE281FCC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D7E2868-AB59-469B-AD98-32B5A8BE60A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9A9FE7-A6E8-4950-BBC7-2711E7C620F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86FE625-CBF1-4949-AB40-E143822D61F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55C446F-D83A-474E-BAE7-D21938AD63D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981F365-1076-4642-A095-3D659313500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10242" name="Group 2"/>
          <p:cNvGrpSpPr>
            <a:grpSpLocks/>
          </p:cNvGrpSpPr>
          <p:nvPr/>
        </p:nvGrpSpPr>
        <p:grpSpPr bwMode="auto">
          <a:xfrm>
            <a:off x="4716463" y="5345113"/>
            <a:ext cx="4427537" cy="1512887"/>
            <a:chOff x="2971" y="3367"/>
            <a:chExt cx="2789" cy="953"/>
          </a:xfrm>
        </p:grpSpPr>
        <p:sp>
          <p:nvSpPr>
            <p:cNvPr id="10243"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0244"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45"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46"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47"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48"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49"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0"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1"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2"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3"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4"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5"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6"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10257"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10258"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59"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effectLst>
                  <a:outerShdw blurRad="38100" dist="38100" dir="2700000" algn="tl">
                    <a:srgbClr val="000000"/>
                  </a:outerShdw>
                </a:effectLst>
              </a:defRPr>
            </a:lvl1pPr>
          </a:lstStyle>
          <a:p>
            <a:endParaRPr lang="en-US"/>
          </a:p>
        </p:txBody>
      </p:sp>
      <p:sp>
        <p:nvSpPr>
          <p:cNvPr id="10260"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effectLst>
                  <a:outerShdw blurRad="38100" dist="38100" dir="2700000" algn="tl">
                    <a:srgbClr val="000000"/>
                  </a:outerShdw>
                </a:effectLst>
              </a:defRPr>
            </a:lvl1pPr>
          </a:lstStyle>
          <a:p>
            <a:endParaRPr lang="en-US"/>
          </a:p>
        </p:txBody>
      </p:sp>
      <p:sp>
        <p:nvSpPr>
          <p:cNvPr id="10261"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effectLst>
                  <a:outerShdw blurRad="38100" dist="38100" dir="2700000" algn="tl">
                    <a:srgbClr val="000000"/>
                  </a:outerShdw>
                </a:effectLst>
              </a:defRPr>
            </a:lvl1pPr>
          </a:lstStyle>
          <a:p>
            <a:fld id="{D5BF69AD-7ECD-4F85-BC74-BB168EEAF08A}" type="slidenum">
              <a:rPr lang="en-US"/>
              <a:pPr/>
              <a:t>‹#›</a:t>
            </a:fld>
            <a:endParaRPr lang="en-US"/>
          </a:p>
        </p:txBody>
      </p:sp>
      <p:sp>
        <p:nvSpPr>
          <p:cNvPr id="10262"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80"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80" charset="2"/>
        <a:buChar char="u"/>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70000"/>
        <a:buFont typeface="Wingdings" pitchFamily="80"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80"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80"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80"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80"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Ancient Rome</a:t>
            </a:r>
          </a:p>
        </p:txBody>
      </p:sp>
      <p:sp>
        <p:nvSpPr>
          <p:cNvPr id="2051" name="Rectangle 3"/>
          <p:cNvSpPr>
            <a:spLocks noGrp="1" noChangeArrowheads="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In the Beginning…</a:t>
            </a:r>
          </a:p>
        </p:txBody>
      </p:sp>
      <p:sp>
        <p:nvSpPr>
          <p:cNvPr id="12291" name="Rectangle 3"/>
          <p:cNvSpPr>
            <a:spLocks noGrp="1" noChangeArrowheads="1"/>
          </p:cNvSpPr>
          <p:nvPr>
            <p:ph type="body" sz="half" idx="1"/>
          </p:nvPr>
        </p:nvSpPr>
        <p:spPr/>
        <p:txBody>
          <a:bodyPr/>
          <a:lstStyle/>
          <a:p>
            <a:r>
              <a:rPr lang="en-US"/>
              <a:t>Ancient Rome begin as a group of villages along the Tiber River in what is now Italy.</a:t>
            </a:r>
          </a:p>
          <a:p>
            <a:r>
              <a:rPr lang="en-US"/>
              <a:t>Around 750 B.C. these villages united to form the city of Rome.</a:t>
            </a:r>
          </a:p>
        </p:txBody>
      </p:sp>
      <p:sp>
        <p:nvSpPr>
          <p:cNvPr id="12292" name="Rectangle 4"/>
          <p:cNvSpPr>
            <a:spLocks noGrp="1" noChangeArrowheads="1"/>
          </p:cNvSpPr>
          <p:nvPr>
            <p:ph type="body" sz="half" idx="2"/>
          </p:nvPr>
        </p:nvSpPr>
        <p:spPr/>
        <p:txBody>
          <a:bodyPr/>
          <a:lstStyle/>
          <a:p>
            <a:endParaRPr lang="en-US"/>
          </a:p>
        </p:txBody>
      </p:sp>
      <p:pic>
        <p:nvPicPr>
          <p:cNvPr id="12294" name="Picture 6" descr="Tiber"/>
          <p:cNvPicPr>
            <a:picLocks noChangeAspect="1" noChangeArrowheads="1"/>
          </p:cNvPicPr>
          <p:nvPr/>
        </p:nvPicPr>
        <p:blipFill>
          <a:blip r:embed="rId2" cstate="print"/>
          <a:srcRect/>
          <a:stretch>
            <a:fillRect/>
          </a:stretch>
        </p:blipFill>
        <p:spPr bwMode="auto">
          <a:xfrm>
            <a:off x="4648200" y="1600200"/>
            <a:ext cx="4038600" cy="44958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Formation of Roman Republic</a:t>
            </a:r>
          </a:p>
        </p:txBody>
      </p:sp>
      <p:sp>
        <p:nvSpPr>
          <p:cNvPr id="14339" name="Rectangle 3"/>
          <p:cNvSpPr>
            <a:spLocks noGrp="1" noChangeArrowheads="1"/>
          </p:cNvSpPr>
          <p:nvPr>
            <p:ph type="body" idx="1"/>
          </p:nvPr>
        </p:nvSpPr>
        <p:spPr/>
        <p:txBody>
          <a:bodyPr/>
          <a:lstStyle/>
          <a:p>
            <a:r>
              <a:rPr lang="en-US"/>
              <a:t>For more than 200 years, kings ruled Rome. </a:t>
            </a:r>
          </a:p>
          <a:p>
            <a:r>
              <a:rPr lang="en-US"/>
              <a:t>In 509 B.C. Rome became a </a:t>
            </a:r>
            <a:r>
              <a:rPr lang="en-US" b="1"/>
              <a:t>republic</a:t>
            </a:r>
            <a:r>
              <a:rPr lang="en-US"/>
              <a:t>.</a:t>
            </a:r>
          </a:p>
          <a:p>
            <a:r>
              <a:rPr lang="en-US"/>
              <a:t>The Roman Senate was an assembly of elected representatives. It was the single most powerful ruling body of the Roman Republic.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Patricians &amp; Plebeians</a:t>
            </a:r>
          </a:p>
        </p:txBody>
      </p:sp>
      <p:sp>
        <p:nvSpPr>
          <p:cNvPr id="15363" name="Rectangle 3"/>
          <p:cNvSpPr>
            <a:spLocks noGrp="1" noChangeArrowheads="1"/>
          </p:cNvSpPr>
          <p:nvPr>
            <p:ph type="body" sz="half" idx="1"/>
          </p:nvPr>
        </p:nvSpPr>
        <p:spPr/>
        <p:txBody>
          <a:bodyPr/>
          <a:lstStyle/>
          <a:p>
            <a:pPr>
              <a:lnSpc>
                <a:spcPct val="90000"/>
              </a:lnSpc>
            </a:pPr>
            <a:r>
              <a:rPr lang="en-US" sz="2400"/>
              <a:t>In the beginning most of the people elected to the Senate were </a:t>
            </a:r>
            <a:r>
              <a:rPr lang="en-US" sz="2400" b="1"/>
              <a:t>patricians</a:t>
            </a:r>
            <a:r>
              <a:rPr lang="en-US" sz="2400"/>
              <a:t>. </a:t>
            </a:r>
          </a:p>
          <a:p>
            <a:pPr>
              <a:lnSpc>
                <a:spcPct val="90000"/>
              </a:lnSpc>
            </a:pPr>
            <a:r>
              <a:rPr lang="en-US" sz="2400"/>
              <a:t>Patricians controlled the law since they were the only citizens allowed to be judges.</a:t>
            </a:r>
          </a:p>
        </p:txBody>
      </p:sp>
      <p:sp>
        <p:nvSpPr>
          <p:cNvPr id="15364" name="Rectangle 4"/>
          <p:cNvSpPr>
            <a:spLocks noGrp="1" noChangeArrowheads="1"/>
          </p:cNvSpPr>
          <p:nvPr>
            <p:ph type="body" sz="half" idx="2"/>
          </p:nvPr>
        </p:nvSpPr>
        <p:spPr/>
        <p:txBody>
          <a:bodyPr/>
          <a:lstStyle/>
          <a:p>
            <a:pPr>
              <a:lnSpc>
                <a:spcPct val="90000"/>
              </a:lnSpc>
            </a:pPr>
            <a:r>
              <a:rPr lang="en-US" sz="2400" b="1"/>
              <a:t>Plebeians</a:t>
            </a:r>
            <a:r>
              <a:rPr lang="en-US" sz="2400"/>
              <a:t> had the right to vote, but could not hold public office until 287  B.C, when they gained equality with patricians.</a:t>
            </a:r>
            <a:endParaRPr lang="en-US" sz="2400" b="1"/>
          </a:p>
          <a:p>
            <a:pPr>
              <a:lnSpc>
                <a:spcPct val="90000"/>
              </a:lnSpc>
            </a:pPr>
            <a:endParaRPr lang="en-US" sz="2400"/>
          </a:p>
        </p:txBody>
      </p:sp>
      <p:pic>
        <p:nvPicPr>
          <p:cNvPr id="15366" name="Picture 6" descr="patrician4"/>
          <p:cNvPicPr>
            <a:picLocks noChangeAspect="1" noChangeArrowheads="1"/>
          </p:cNvPicPr>
          <p:nvPr/>
        </p:nvPicPr>
        <p:blipFill>
          <a:blip r:embed="rId2" cstate="print"/>
          <a:srcRect/>
          <a:stretch>
            <a:fillRect/>
          </a:stretch>
        </p:blipFill>
        <p:spPr bwMode="auto">
          <a:xfrm>
            <a:off x="1066800" y="4419600"/>
            <a:ext cx="2971800" cy="2133600"/>
          </a:xfrm>
          <a:prstGeom prst="rect">
            <a:avLst/>
          </a:prstGeom>
          <a:noFill/>
        </p:spPr>
      </p:pic>
      <p:pic>
        <p:nvPicPr>
          <p:cNvPr id="15368" name="Picture 8" descr="plebeians"/>
          <p:cNvPicPr>
            <a:picLocks noChangeAspect="1" noChangeArrowheads="1"/>
          </p:cNvPicPr>
          <p:nvPr/>
        </p:nvPicPr>
        <p:blipFill>
          <a:blip r:embed="rId3" cstate="print"/>
          <a:srcRect/>
          <a:stretch>
            <a:fillRect/>
          </a:stretch>
        </p:blipFill>
        <p:spPr bwMode="auto">
          <a:xfrm>
            <a:off x="5029200" y="4419600"/>
            <a:ext cx="2895600" cy="20574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Roman Expansion</a:t>
            </a:r>
          </a:p>
        </p:txBody>
      </p:sp>
      <p:sp>
        <p:nvSpPr>
          <p:cNvPr id="17411" name="Rectangle 3"/>
          <p:cNvSpPr>
            <a:spLocks noGrp="1" noChangeArrowheads="1"/>
          </p:cNvSpPr>
          <p:nvPr>
            <p:ph type="body" idx="1"/>
          </p:nvPr>
        </p:nvSpPr>
        <p:spPr/>
        <p:txBody>
          <a:bodyPr/>
          <a:lstStyle/>
          <a:p>
            <a:r>
              <a:rPr lang="en-US"/>
              <a:t>Under the leadership of ambitious generals, Rome’s highly trained soldiers took over most of the land surrounding the Mediterranean.</a:t>
            </a:r>
          </a:p>
          <a:p>
            <a:r>
              <a:rPr lang="en-US"/>
              <a:t>The ancient Romans called the Mediterranean </a:t>
            </a:r>
            <a:r>
              <a:rPr lang="en-US" i="1"/>
              <a:t>mare nostrum</a:t>
            </a:r>
            <a:r>
              <a:rPr lang="en-US"/>
              <a:t>, meaning “our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Rome 117 A.D.</a:t>
            </a:r>
          </a:p>
        </p:txBody>
      </p:sp>
      <p:sp>
        <p:nvSpPr>
          <p:cNvPr id="18435" name="Rectangle 3"/>
          <p:cNvSpPr>
            <a:spLocks noGrp="1" noChangeArrowheads="1"/>
          </p:cNvSpPr>
          <p:nvPr>
            <p:ph type="body" idx="1"/>
          </p:nvPr>
        </p:nvSpPr>
        <p:spPr/>
        <p:txBody>
          <a:bodyPr/>
          <a:lstStyle/>
          <a:p>
            <a:endParaRPr lang="en-US"/>
          </a:p>
        </p:txBody>
      </p:sp>
      <p:pic>
        <p:nvPicPr>
          <p:cNvPr id="18437" name="Picture 5" descr="romanempire"/>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The End of the Roman Republic</a:t>
            </a:r>
          </a:p>
        </p:txBody>
      </p:sp>
      <p:sp>
        <p:nvSpPr>
          <p:cNvPr id="19459" name="Rectangle 3"/>
          <p:cNvSpPr>
            <a:spLocks noGrp="1" noChangeArrowheads="1"/>
          </p:cNvSpPr>
          <p:nvPr>
            <p:ph type="body" idx="1"/>
          </p:nvPr>
        </p:nvSpPr>
        <p:spPr/>
        <p:txBody>
          <a:bodyPr/>
          <a:lstStyle/>
          <a:p>
            <a:r>
              <a:rPr lang="en-US" sz="2800"/>
              <a:t>A successful Roman general and famous speaker, Julius Caesar, was a governor of the territory of Gaul and managed to take control of many nearby territories.</a:t>
            </a:r>
          </a:p>
          <a:p>
            <a:r>
              <a:rPr lang="en-US" sz="2800"/>
              <a:t>Fearing him the Roman Senate ordered him to resign…but he had other ideas.</a:t>
            </a:r>
          </a:p>
          <a:p>
            <a:r>
              <a:rPr lang="en-US" sz="2800"/>
              <a:t>Caesar fought for control and won, becoming the dictator of the Roman world, ending the Roman Republic.</a:t>
            </a:r>
          </a:p>
        </p:txBody>
      </p:sp>
      <p:pic>
        <p:nvPicPr>
          <p:cNvPr id="19461" name="Picture 5" descr="julius-caesar"/>
          <p:cNvPicPr>
            <a:picLocks noChangeAspect="1" noChangeArrowheads="1"/>
          </p:cNvPicPr>
          <p:nvPr/>
        </p:nvPicPr>
        <p:blipFill>
          <a:blip r:embed="rId2" cstate="print"/>
          <a:srcRect/>
          <a:stretch>
            <a:fillRect/>
          </a:stretch>
        </p:blipFill>
        <p:spPr bwMode="auto">
          <a:xfrm>
            <a:off x="6934200" y="5257800"/>
            <a:ext cx="2209800" cy="1600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	The Roman Empire</a:t>
            </a:r>
          </a:p>
        </p:txBody>
      </p:sp>
      <p:sp>
        <p:nvSpPr>
          <p:cNvPr id="20483" name="Rectangle 3"/>
          <p:cNvSpPr>
            <a:spLocks noGrp="1" noChangeArrowheads="1"/>
          </p:cNvSpPr>
          <p:nvPr>
            <p:ph type="body" idx="1"/>
          </p:nvPr>
        </p:nvSpPr>
        <p:spPr/>
        <p:txBody>
          <a:bodyPr/>
          <a:lstStyle/>
          <a:p>
            <a:pPr>
              <a:lnSpc>
                <a:spcPct val="90000"/>
              </a:lnSpc>
            </a:pPr>
            <a:r>
              <a:rPr lang="en-US"/>
              <a:t>Less than a year after gaining power a group of angered Senators stabbed Caesar to death on the floor of the Roman Senate. (March 15, 44 B.C.)</a:t>
            </a:r>
          </a:p>
          <a:p>
            <a:pPr>
              <a:lnSpc>
                <a:spcPct val="90000"/>
              </a:lnSpc>
            </a:pPr>
            <a:r>
              <a:rPr lang="en-US"/>
              <a:t>This caused a civil war that lasted several years.</a:t>
            </a:r>
          </a:p>
          <a:p>
            <a:pPr>
              <a:lnSpc>
                <a:spcPct val="90000"/>
              </a:lnSpc>
            </a:pPr>
            <a:r>
              <a:rPr lang="en-US"/>
              <a:t>In 27 B.C., Caesar’s adopted son, Octavian was named the first emperor of Rome.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The Roman Empire</a:t>
            </a:r>
          </a:p>
        </p:txBody>
      </p:sp>
      <p:sp>
        <p:nvSpPr>
          <p:cNvPr id="21507" name="Rectangle 3"/>
          <p:cNvSpPr>
            <a:spLocks noGrp="1" noChangeArrowheads="1"/>
          </p:cNvSpPr>
          <p:nvPr>
            <p:ph type="body" idx="1"/>
          </p:nvPr>
        </p:nvSpPr>
        <p:spPr/>
        <p:txBody>
          <a:bodyPr/>
          <a:lstStyle/>
          <a:p>
            <a:r>
              <a:rPr lang="en-US"/>
              <a:t>An </a:t>
            </a:r>
            <a:r>
              <a:rPr lang="en-US" b="1"/>
              <a:t>empire</a:t>
            </a:r>
            <a:r>
              <a:rPr lang="en-US"/>
              <a:t> is a nation or group </a:t>
            </a:r>
          </a:p>
          <a:p>
            <a:pPr>
              <a:buFont typeface="Wingdings" pitchFamily="80" charset="2"/>
              <a:buNone/>
            </a:pPr>
            <a:r>
              <a:rPr lang="en-US"/>
              <a:t>  of territories ruled by a single powerful leader, or emperor.</a:t>
            </a:r>
          </a:p>
          <a:p>
            <a:r>
              <a:rPr lang="en-US"/>
              <a:t>As emperor Octavian took the name Augustus.</a:t>
            </a:r>
          </a:p>
          <a:p>
            <a:r>
              <a:rPr lang="en-US"/>
              <a:t>Augustus ruled the Roman Empire for more than 40 years, known as the Augustan Age. </a:t>
            </a:r>
          </a:p>
        </p:txBody>
      </p:sp>
      <p:pic>
        <p:nvPicPr>
          <p:cNvPr id="21509" name="Picture 5" descr="augustusgaiusoctavius"/>
          <p:cNvPicPr>
            <a:picLocks noChangeAspect="1" noChangeArrowheads="1"/>
          </p:cNvPicPr>
          <p:nvPr/>
        </p:nvPicPr>
        <p:blipFill>
          <a:blip r:embed="rId2" cstate="print"/>
          <a:srcRect/>
          <a:stretch>
            <a:fillRect/>
          </a:stretch>
        </p:blipFill>
        <p:spPr bwMode="auto">
          <a:xfrm>
            <a:off x="7315200" y="0"/>
            <a:ext cx="1828800" cy="1905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The Augustan Age</a:t>
            </a:r>
          </a:p>
        </p:txBody>
      </p:sp>
      <p:sp>
        <p:nvSpPr>
          <p:cNvPr id="22531" name="Rectangle 3"/>
          <p:cNvSpPr>
            <a:spLocks noGrp="1" noChangeArrowheads="1"/>
          </p:cNvSpPr>
          <p:nvPr>
            <p:ph type="body" idx="1"/>
          </p:nvPr>
        </p:nvSpPr>
        <p:spPr/>
        <p:txBody>
          <a:bodyPr/>
          <a:lstStyle/>
          <a:p>
            <a:r>
              <a:rPr lang="en-US"/>
              <a:t>During the rule of Augustus the Roman empire continued to expand.</a:t>
            </a:r>
          </a:p>
          <a:p>
            <a:r>
              <a:rPr lang="en-US"/>
              <a:t>Augustus kept soldiers along all the borders to keep peace in the Roman world. </a:t>
            </a:r>
          </a:p>
          <a:p>
            <a:r>
              <a:rPr lang="en-US"/>
              <a:t>During this time architects and engineers built many new public buildings.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The Augustan Age</a:t>
            </a:r>
          </a:p>
        </p:txBody>
      </p:sp>
      <p:sp>
        <p:nvSpPr>
          <p:cNvPr id="23555" name="Rectangle 3"/>
          <p:cNvSpPr>
            <a:spLocks noGrp="1" noChangeArrowheads="1"/>
          </p:cNvSpPr>
          <p:nvPr>
            <p:ph type="body" idx="1"/>
          </p:nvPr>
        </p:nvSpPr>
        <p:spPr/>
        <p:txBody>
          <a:bodyPr/>
          <a:lstStyle/>
          <a:p>
            <a:r>
              <a:rPr lang="en-US"/>
              <a:t>During this time trade increased with olive oil, wine, pottery, marble, and grain being shipped all across the Mediterranean. </a:t>
            </a:r>
          </a:p>
          <a:p>
            <a:r>
              <a:rPr lang="en-US"/>
              <a:t>Lighthouses were constructed to guide ships into port. </a:t>
            </a:r>
          </a:p>
          <a:p>
            <a:r>
              <a:rPr lang="en-US"/>
              <a:t>This was also a time of great Roman literature.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The Rise of Christianity</a:t>
            </a:r>
          </a:p>
        </p:txBody>
      </p:sp>
      <p:sp>
        <p:nvSpPr>
          <p:cNvPr id="24579" name="Rectangle 3"/>
          <p:cNvSpPr>
            <a:spLocks noGrp="1" noChangeArrowheads="1"/>
          </p:cNvSpPr>
          <p:nvPr>
            <p:ph type="body" idx="1"/>
          </p:nvPr>
        </p:nvSpPr>
        <p:spPr/>
        <p:txBody>
          <a:bodyPr/>
          <a:lstStyle/>
          <a:p>
            <a:r>
              <a:rPr lang="en-US"/>
              <a:t>After the death of Augustus in 14 A.D. a new religion begin to spread: Christianity. </a:t>
            </a:r>
          </a:p>
          <a:p>
            <a:r>
              <a:rPr lang="en-US"/>
              <a:t>At first it took hold in the eastern half of the Roman Empire.</a:t>
            </a:r>
          </a:p>
          <a:p>
            <a:r>
              <a:rPr lang="en-US"/>
              <a:t>By 200 A.D. this religion had spread throughout the empire.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The Rise of Christianity</a:t>
            </a:r>
          </a:p>
        </p:txBody>
      </p:sp>
      <p:sp>
        <p:nvSpPr>
          <p:cNvPr id="25603" name="Rectangle 3"/>
          <p:cNvSpPr>
            <a:spLocks noGrp="1" noChangeArrowheads="1"/>
          </p:cNvSpPr>
          <p:nvPr>
            <p:ph type="body" idx="1"/>
          </p:nvPr>
        </p:nvSpPr>
        <p:spPr/>
        <p:txBody>
          <a:bodyPr/>
          <a:lstStyle/>
          <a:p>
            <a:pPr>
              <a:lnSpc>
                <a:spcPct val="90000"/>
              </a:lnSpc>
            </a:pPr>
            <a:r>
              <a:rPr lang="en-US"/>
              <a:t>Christians were viewed with suspicion and suffered persecution and many were punished or killed for their beliefs. </a:t>
            </a:r>
          </a:p>
          <a:p>
            <a:pPr>
              <a:lnSpc>
                <a:spcPct val="90000"/>
              </a:lnSpc>
            </a:pPr>
            <a:r>
              <a:rPr lang="en-US"/>
              <a:t>Things changed when Constantine became emperor of Rome in 306 A.D. During his reign Christianity became the official religion of the Roman Empire.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The Fall of the Roman Empire</a:t>
            </a:r>
          </a:p>
        </p:txBody>
      </p:sp>
      <p:sp>
        <p:nvSpPr>
          <p:cNvPr id="26627" name="Rectangle 3"/>
          <p:cNvSpPr>
            <a:spLocks noGrp="1" noChangeArrowheads="1"/>
          </p:cNvSpPr>
          <p:nvPr>
            <p:ph type="body" sz="half" idx="1"/>
          </p:nvPr>
        </p:nvSpPr>
        <p:spPr/>
        <p:txBody>
          <a:bodyPr/>
          <a:lstStyle/>
          <a:p>
            <a:pPr>
              <a:lnSpc>
                <a:spcPct val="80000"/>
              </a:lnSpc>
            </a:pPr>
            <a:r>
              <a:rPr lang="en-US" sz="2400"/>
              <a:t>Rome had quite a run…First a monarchy, then a republic, then an empire – all roads led to Rome for over 1200 years. </a:t>
            </a:r>
          </a:p>
          <a:p>
            <a:pPr>
              <a:lnSpc>
                <a:spcPct val="80000"/>
              </a:lnSpc>
            </a:pPr>
            <a:r>
              <a:rPr lang="en-US" sz="2400"/>
              <a:t>In the Mediterranean, Rome was in charge. </a:t>
            </a:r>
          </a:p>
          <a:p>
            <a:pPr>
              <a:lnSpc>
                <a:spcPct val="80000"/>
              </a:lnSpc>
            </a:pPr>
            <a:r>
              <a:rPr lang="en-US" sz="2400"/>
              <a:t>Rome had some wonderful emperors. Rome also suffered from a series of bad, corrupt and just plain crazy emperors.   </a:t>
            </a:r>
          </a:p>
        </p:txBody>
      </p:sp>
      <p:sp>
        <p:nvSpPr>
          <p:cNvPr id="26630" name="Rectangle 6"/>
          <p:cNvSpPr>
            <a:spLocks noGrp="1" noChangeArrowheads="1"/>
          </p:cNvSpPr>
          <p:nvPr>
            <p:ph type="body" sz="half" idx="2"/>
          </p:nvPr>
        </p:nvSpPr>
        <p:spPr/>
        <p:txBody>
          <a:bodyPr/>
          <a:lstStyle/>
          <a:p>
            <a:pPr>
              <a:lnSpc>
                <a:spcPct val="80000"/>
              </a:lnSpc>
            </a:pPr>
            <a:endParaRPr lang="en-US" sz="2400"/>
          </a:p>
        </p:txBody>
      </p:sp>
      <p:pic>
        <p:nvPicPr>
          <p:cNvPr id="26629" name="Picture 5" descr="fallofrome"/>
          <p:cNvPicPr>
            <a:picLocks noChangeAspect="1" noChangeArrowheads="1"/>
          </p:cNvPicPr>
          <p:nvPr/>
        </p:nvPicPr>
        <p:blipFill>
          <a:blip r:embed="rId2" cstate="print"/>
          <a:srcRect/>
          <a:stretch>
            <a:fillRect/>
          </a:stretch>
        </p:blipFill>
        <p:spPr bwMode="auto">
          <a:xfrm>
            <a:off x="4191000" y="2286000"/>
            <a:ext cx="4953000" cy="4419600"/>
          </a:xfrm>
          <a:prstGeom prst="rect">
            <a:avLst/>
          </a:prstGeom>
          <a:noFill/>
        </p:spPr>
      </p:pic>
      <p:sp>
        <p:nvSpPr>
          <p:cNvPr id="26631" name="Text Box 7"/>
          <p:cNvSpPr txBox="1">
            <a:spLocks noChangeArrowheads="1"/>
          </p:cNvSpPr>
          <p:nvPr/>
        </p:nvSpPr>
        <p:spPr bwMode="auto">
          <a:xfrm>
            <a:off x="228600" y="5942013"/>
            <a:ext cx="3657600" cy="915987"/>
          </a:xfrm>
          <a:prstGeom prst="rect">
            <a:avLst/>
          </a:prstGeom>
          <a:noFill/>
          <a:ln w="9525">
            <a:noFill/>
            <a:miter lim="800000"/>
            <a:headEnd/>
            <a:tailEnd/>
          </a:ln>
          <a:effectLst/>
        </p:spPr>
        <p:txBody>
          <a:bodyPr>
            <a:spAutoFit/>
          </a:bodyPr>
          <a:lstStyle/>
          <a:p>
            <a:pPr>
              <a:spcBef>
                <a:spcPct val="50000"/>
              </a:spcBef>
            </a:pPr>
            <a:r>
              <a:rPr lang="en-US"/>
              <a:t>Credit: http://rome.mrdonn.org/fall.html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The Fall of the Roman Empire</a:t>
            </a:r>
          </a:p>
        </p:txBody>
      </p:sp>
      <p:sp>
        <p:nvSpPr>
          <p:cNvPr id="28675" name="Rectangle 3"/>
          <p:cNvSpPr>
            <a:spLocks noGrp="1" noChangeArrowheads="1"/>
          </p:cNvSpPr>
          <p:nvPr>
            <p:ph type="body" sz="half" idx="1"/>
          </p:nvPr>
        </p:nvSpPr>
        <p:spPr/>
        <p:txBody>
          <a:bodyPr/>
          <a:lstStyle/>
          <a:p>
            <a:pPr marL="609600" indent="-609600">
              <a:lnSpc>
                <a:spcPct val="80000"/>
              </a:lnSpc>
            </a:pPr>
            <a:r>
              <a:rPr lang="en-US" sz="1800"/>
              <a:t>The empire was too large to govern effectively. </a:t>
            </a:r>
          </a:p>
          <a:p>
            <a:pPr marL="609600" indent="-609600">
              <a:lnSpc>
                <a:spcPct val="80000"/>
              </a:lnSpc>
            </a:pPr>
            <a:r>
              <a:rPr lang="en-US" sz="1800"/>
              <a:t>The army was not what it used to be. There was corruption in the military - dishonest generals and non-Roman soldiers.   </a:t>
            </a:r>
          </a:p>
          <a:p>
            <a:pPr marL="609600" indent="-609600">
              <a:lnSpc>
                <a:spcPct val="80000"/>
              </a:lnSpc>
            </a:pPr>
            <a:r>
              <a:rPr lang="en-US" sz="1800"/>
              <a:t>Civil wars broke out between different political groups. </a:t>
            </a:r>
          </a:p>
          <a:p>
            <a:pPr marL="609600" indent="-609600">
              <a:lnSpc>
                <a:spcPct val="80000"/>
              </a:lnSpc>
            </a:pPr>
            <a:r>
              <a:rPr lang="en-US" sz="1800"/>
              <a:t>Emperors were often selected by violence, or by birth, so the head of government was not always a capable leader. </a:t>
            </a:r>
          </a:p>
          <a:p>
            <a:pPr marL="609600" indent="-609600">
              <a:lnSpc>
                <a:spcPct val="80000"/>
              </a:lnSpc>
            </a:pPr>
            <a:r>
              <a:rPr lang="en-US" sz="1800"/>
              <a:t>The increased use of slaves put many Romans out of work </a:t>
            </a:r>
          </a:p>
        </p:txBody>
      </p:sp>
      <p:sp>
        <p:nvSpPr>
          <p:cNvPr id="28676" name="Rectangle 4"/>
          <p:cNvSpPr>
            <a:spLocks noGrp="1" noChangeArrowheads="1"/>
          </p:cNvSpPr>
          <p:nvPr>
            <p:ph type="body" sz="half" idx="2"/>
          </p:nvPr>
        </p:nvSpPr>
        <p:spPr/>
        <p:txBody>
          <a:bodyPr/>
          <a:lstStyle/>
          <a:p>
            <a:pPr>
              <a:lnSpc>
                <a:spcPct val="80000"/>
              </a:lnSpc>
            </a:pPr>
            <a:r>
              <a:rPr lang="en-US" sz="1800"/>
              <a:t>The rich became lazy and showed little interest in trying to solve Rome problems. </a:t>
            </a:r>
          </a:p>
          <a:p>
            <a:pPr>
              <a:lnSpc>
                <a:spcPct val="80000"/>
              </a:lnSpc>
            </a:pPr>
            <a:r>
              <a:rPr lang="en-US" sz="1800"/>
              <a:t>The poor were overtaxed and overworked. They were very unhappy. </a:t>
            </a:r>
          </a:p>
          <a:p>
            <a:pPr>
              <a:lnSpc>
                <a:spcPct val="80000"/>
              </a:lnSpc>
            </a:pPr>
            <a:r>
              <a:rPr lang="en-US" sz="1800"/>
              <a:t>Prices increased, trade decreased. </a:t>
            </a:r>
          </a:p>
          <a:p>
            <a:pPr>
              <a:lnSpc>
                <a:spcPct val="80000"/>
              </a:lnSpc>
            </a:pPr>
            <a:r>
              <a:rPr lang="en-US" sz="1800"/>
              <a:t>The population was shrinking due to starvation and disease. That made it difficult to manage farms and government effectively. </a:t>
            </a:r>
          </a:p>
          <a:p>
            <a:pPr>
              <a:lnSpc>
                <a:spcPct val="80000"/>
              </a:lnSpc>
            </a:pPr>
            <a:r>
              <a:rPr lang="en-US" sz="1800"/>
              <a:t>The Empire starting shrinking. The Huns, Visigoths, Franks, Vandals, Saxons and other barbarian tribes overran the empire. </a:t>
            </a:r>
            <a:br>
              <a:rPr lang="en-US" sz="1800"/>
            </a:br>
            <a:endParaRPr lang="en-US" sz="1800"/>
          </a:p>
          <a:p>
            <a:pPr>
              <a:lnSpc>
                <a:spcPct val="80000"/>
              </a:lnSpc>
            </a:pPr>
            <a:endParaRPr lang="en-US" sz="1800"/>
          </a:p>
        </p:txBody>
      </p:sp>
      <p:sp>
        <p:nvSpPr>
          <p:cNvPr id="28677" name="Text Box 5"/>
          <p:cNvSpPr txBox="1">
            <a:spLocks noChangeArrowheads="1"/>
          </p:cNvSpPr>
          <p:nvPr/>
        </p:nvSpPr>
        <p:spPr bwMode="auto">
          <a:xfrm>
            <a:off x="381000" y="5943600"/>
            <a:ext cx="4114800" cy="1328738"/>
          </a:xfrm>
          <a:prstGeom prst="rect">
            <a:avLst/>
          </a:prstGeom>
          <a:noFill/>
          <a:ln w="9525">
            <a:noFill/>
            <a:miter lim="800000"/>
            <a:headEnd/>
            <a:tailEnd/>
          </a:ln>
          <a:effectLst/>
        </p:spPr>
        <p:txBody>
          <a:bodyPr>
            <a:spAutoFit/>
          </a:bodyPr>
          <a:lstStyle/>
          <a:p>
            <a:pPr>
              <a:spcBef>
                <a:spcPct val="50000"/>
              </a:spcBef>
            </a:pPr>
            <a:r>
              <a:rPr lang="en-US"/>
              <a:t>Credit: http://rome.mrdonn.org/fall.html</a:t>
            </a:r>
          </a:p>
          <a:p>
            <a:pPr>
              <a:spcBef>
                <a:spcPct val="50000"/>
              </a:spcBef>
            </a:pP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The Fall of the Roman Empire</a:t>
            </a:r>
          </a:p>
        </p:txBody>
      </p:sp>
      <p:sp>
        <p:nvSpPr>
          <p:cNvPr id="30723" name="Rectangle 3"/>
          <p:cNvSpPr>
            <a:spLocks noGrp="1" noChangeArrowheads="1"/>
          </p:cNvSpPr>
          <p:nvPr>
            <p:ph type="body" idx="1"/>
          </p:nvPr>
        </p:nvSpPr>
        <p:spPr/>
        <p:txBody>
          <a:bodyPr/>
          <a:lstStyle/>
          <a:p>
            <a:pPr>
              <a:lnSpc>
                <a:spcPct val="80000"/>
              </a:lnSpc>
            </a:pPr>
            <a:r>
              <a:rPr lang="en-US" sz="2000"/>
              <a:t>The ancient Romans tried to solve some of their problems by splitting the Roman Empire in half, hoping that would make the empire easier to manage. </a:t>
            </a:r>
          </a:p>
          <a:p>
            <a:pPr>
              <a:lnSpc>
                <a:spcPct val="80000"/>
              </a:lnSpc>
            </a:pPr>
            <a:r>
              <a:rPr lang="en-US" sz="2000"/>
              <a:t>Each side had an emperor, but the emperor in charge was the emperor of the western half, the half that included the city of Rome. </a:t>
            </a:r>
          </a:p>
          <a:p>
            <a:pPr>
              <a:lnSpc>
                <a:spcPct val="80000"/>
              </a:lnSpc>
            </a:pPr>
            <a:r>
              <a:rPr lang="en-US" sz="2000"/>
              <a:t>The Western Roman Empire did not do well. Instead of getting stronger, they became weaker. By 400 AD, it was pretty much over. The Huns, Franks, Vandals, Saxons, Visigoths – any of these barbarian tribes might have been the group that finally brought Rome down.</a:t>
            </a:r>
          </a:p>
          <a:p>
            <a:pPr>
              <a:lnSpc>
                <a:spcPct val="80000"/>
              </a:lnSpc>
            </a:pPr>
            <a:r>
              <a:rPr lang="en-US" sz="2000"/>
              <a:t>They were all attacking various pieces of the Western Roman Empire. In 476 AD, the Visigoths sacked Rome. Europe entered the Dark Ages. The eastern half of the Roman Empire received a new name – the Byzantine Empire. The Byzantine Empire did fine. It lasted for another 1000 years!  </a:t>
            </a:r>
          </a:p>
        </p:txBody>
      </p:sp>
      <p:sp>
        <p:nvSpPr>
          <p:cNvPr id="30724" name="Text Box 4"/>
          <p:cNvSpPr txBox="1">
            <a:spLocks noChangeArrowheads="1"/>
          </p:cNvSpPr>
          <p:nvPr/>
        </p:nvSpPr>
        <p:spPr bwMode="auto">
          <a:xfrm>
            <a:off x="3733800" y="5943600"/>
            <a:ext cx="4114800" cy="1328738"/>
          </a:xfrm>
          <a:prstGeom prst="rect">
            <a:avLst/>
          </a:prstGeom>
          <a:noFill/>
          <a:ln w="9525">
            <a:noFill/>
            <a:miter lim="800000"/>
            <a:headEnd/>
            <a:tailEnd/>
          </a:ln>
          <a:effectLst/>
        </p:spPr>
        <p:txBody>
          <a:bodyPr>
            <a:spAutoFit/>
          </a:bodyPr>
          <a:lstStyle/>
          <a:p>
            <a:pPr>
              <a:spcBef>
                <a:spcPct val="50000"/>
              </a:spcBef>
            </a:pPr>
            <a:r>
              <a:rPr lang="en-US"/>
              <a:t>Credit: http://rome.mrdonn.org/fall.html</a:t>
            </a:r>
          </a:p>
          <a:p>
            <a:pPr>
              <a:spcBef>
                <a:spcPct val="50000"/>
              </a:spcBef>
            </a:pP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Fun Facts About Rome</a:t>
            </a:r>
          </a:p>
        </p:txBody>
      </p:sp>
      <p:sp>
        <p:nvSpPr>
          <p:cNvPr id="35843" name="Rectangle 3"/>
          <p:cNvSpPr>
            <a:spLocks noGrp="1" noChangeArrowheads="1"/>
          </p:cNvSpPr>
          <p:nvPr>
            <p:ph type="body" sz="half" idx="1"/>
          </p:nvPr>
        </p:nvSpPr>
        <p:spPr>
          <a:xfrm>
            <a:off x="457200" y="1295400"/>
            <a:ext cx="4038600" cy="4530725"/>
          </a:xfrm>
        </p:spPr>
        <p:txBody>
          <a:bodyPr/>
          <a:lstStyle/>
          <a:p>
            <a:pPr>
              <a:lnSpc>
                <a:spcPct val="90000"/>
              </a:lnSpc>
            </a:pPr>
            <a:r>
              <a:rPr lang="en-US" sz="2400"/>
              <a:t>One of the things the Romans are most famous for is their architecture. </a:t>
            </a:r>
          </a:p>
          <a:p>
            <a:pPr>
              <a:lnSpc>
                <a:spcPct val="90000"/>
              </a:lnSpc>
            </a:pPr>
            <a:r>
              <a:rPr lang="en-US" sz="2400"/>
              <a:t>The Romans brought a lot of new ideas to architecture, of which the three most important are the arch, the baked brick, and the use of cement and concrete.</a:t>
            </a:r>
          </a:p>
          <a:p>
            <a:pPr>
              <a:lnSpc>
                <a:spcPct val="90000"/>
              </a:lnSpc>
            </a:pPr>
            <a:r>
              <a:rPr lang="en-US" sz="2400" b="1" i="1" u="sng"/>
              <a:t>Roman architecture inspired the design of the U.S. Capitol building!</a:t>
            </a:r>
          </a:p>
        </p:txBody>
      </p:sp>
      <p:sp>
        <p:nvSpPr>
          <p:cNvPr id="35844" name="Rectangle 4"/>
          <p:cNvSpPr>
            <a:spLocks noGrp="1" noChangeArrowheads="1"/>
          </p:cNvSpPr>
          <p:nvPr>
            <p:ph type="body" sz="half" idx="2"/>
          </p:nvPr>
        </p:nvSpPr>
        <p:spPr/>
        <p:txBody>
          <a:bodyPr/>
          <a:lstStyle/>
          <a:p>
            <a:pPr>
              <a:lnSpc>
                <a:spcPct val="90000"/>
              </a:lnSpc>
            </a:pPr>
            <a:endParaRPr lang="en-US" sz="2000"/>
          </a:p>
        </p:txBody>
      </p:sp>
      <p:pic>
        <p:nvPicPr>
          <p:cNvPr id="35846" name="Picture 6" descr="ANd9GcTpRIrgMcDEBpCj6RK8alKUbL9kgOcrhv-PJQvaL2KFvVIbvLHa7K_NBuw"/>
          <p:cNvPicPr>
            <a:picLocks noChangeAspect="1" noChangeArrowheads="1"/>
          </p:cNvPicPr>
          <p:nvPr/>
        </p:nvPicPr>
        <p:blipFill>
          <a:blip r:embed="rId2" cstate="print"/>
          <a:srcRect/>
          <a:stretch>
            <a:fillRect/>
          </a:stretch>
        </p:blipFill>
        <p:spPr bwMode="auto">
          <a:xfrm>
            <a:off x="4572000" y="1371600"/>
            <a:ext cx="3581400" cy="2514600"/>
          </a:xfrm>
          <a:prstGeom prst="rect">
            <a:avLst/>
          </a:prstGeom>
          <a:noFill/>
        </p:spPr>
      </p:pic>
      <p:pic>
        <p:nvPicPr>
          <p:cNvPr id="35848" name="Picture 8" descr="Roman-Architecture"/>
          <p:cNvPicPr>
            <a:picLocks noChangeAspect="1" noChangeArrowheads="1"/>
          </p:cNvPicPr>
          <p:nvPr/>
        </p:nvPicPr>
        <p:blipFill>
          <a:blip r:embed="rId3" cstate="print"/>
          <a:srcRect/>
          <a:stretch>
            <a:fillRect/>
          </a:stretch>
        </p:blipFill>
        <p:spPr bwMode="auto">
          <a:xfrm>
            <a:off x="5334000" y="4000500"/>
            <a:ext cx="3810000" cy="28575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Fun Facts About Rome</a:t>
            </a:r>
          </a:p>
        </p:txBody>
      </p:sp>
      <p:sp>
        <p:nvSpPr>
          <p:cNvPr id="31750" name="Rectangle 6"/>
          <p:cNvSpPr>
            <a:spLocks noGrp="1" noChangeArrowheads="1"/>
          </p:cNvSpPr>
          <p:nvPr>
            <p:ph type="body" idx="1"/>
          </p:nvPr>
        </p:nvSpPr>
        <p:spPr/>
        <p:txBody>
          <a:bodyPr/>
          <a:lstStyle/>
          <a:p>
            <a:r>
              <a:rPr lang="en-US" sz="2800">
                <a:effectLst/>
              </a:rPr>
              <a:t>The Romans built thousands of miles of road to connect the entire empire.</a:t>
            </a:r>
          </a:p>
          <a:p>
            <a:r>
              <a:rPr lang="en-US" sz="2800">
                <a:effectLst/>
              </a:rPr>
              <a:t>These roads were used up until about 100 years ago when technology advanced!</a:t>
            </a:r>
            <a:endParaRPr lang="en-US" sz="2800"/>
          </a:p>
        </p:txBody>
      </p:sp>
      <p:pic>
        <p:nvPicPr>
          <p:cNvPr id="31754" name="Picture 10" descr="ancient-road"/>
          <p:cNvPicPr>
            <a:picLocks noChangeAspect="1" noChangeArrowheads="1"/>
          </p:cNvPicPr>
          <p:nvPr/>
        </p:nvPicPr>
        <p:blipFill>
          <a:blip r:embed="rId2" cstate="print"/>
          <a:srcRect/>
          <a:stretch>
            <a:fillRect/>
          </a:stretch>
        </p:blipFill>
        <p:spPr bwMode="auto">
          <a:xfrm>
            <a:off x="1295400" y="3429000"/>
            <a:ext cx="6324600" cy="31242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Fun Facts About Rome</a:t>
            </a:r>
          </a:p>
        </p:txBody>
      </p:sp>
      <p:sp>
        <p:nvSpPr>
          <p:cNvPr id="34819" name="Rectangle 3"/>
          <p:cNvSpPr>
            <a:spLocks noGrp="1" noChangeArrowheads="1"/>
          </p:cNvSpPr>
          <p:nvPr>
            <p:ph type="body" sz="half" idx="1"/>
          </p:nvPr>
        </p:nvSpPr>
        <p:spPr/>
        <p:txBody>
          <a:bodyPr/>
          <a:lstStyle/>
          <a:p>
            <a:pPr>
              <a:lnSpc>
                <a:spcPct val="90000"/>
              </a:lnSpc>
            </a:pPr>
            <a:r>
              <a:rPr lang="en-US" sz="2400"/>
              <a:t>The Romans were the first to build aqueducts. </a:t>
            </a:r>
          </a:p>
          <a:p>
            <a:pPr>
              <a:lnSpc>
                <a:spcPct val="90000"/>
              </a:lnSpc>
            </a:pPr>
            <a:r>
              <a:rPr lang="en-US" sz="2400"/>
              <a:t>The running water, indoor plumbing and sewer system carrying away disease from the population within the Empire wasn't surpassed in capability until very modern times. </a:t>
            </a:r>
          </a:p>
        </p:txBody>
      </p:sp>
      <p:sp>
        <p:nvSpPr>
          <p:cNvPr id="34820" name="Rectangle 4"/>
          <p:cNvSpPr>
            <a:spLocks noGrp="1" noChangeArrowheads="1"/>
          </p:cNvSpPr>
          <p:nvPr>
            <p:ph type="body" sz="half" idx="2"/>
          </p:nvPr>
        </p:nvSpPr>
        <p:spPr/>
        <p:txBody>
          <a:bodyPr/>
          <a:lstStyle/>
          <a:p>
            <a:pPr>
              <a:lnSpc>
                <a:spcPct val="90000"/>
              </a:lnSpc>
            </a:pPr>
            <a:endParaRPr lang="en-US" sz="2400"/>
          </a:p>
        </p:txBody>
      </p:sp>
      <p:pic>
        <p:nvPicPr>
          <p:cNvPr id="34824" name="Picture 8" descr="image-wshiwq"/>
          <p:cNvPicPr>
            <a:picLocks noChangeAspect="1" noChangeArrowheads="1"/>
          </p:cNvPicPr>
          <p:nvPr/>
        </p:nvPicPr>
        <p:blipFill>
          <a:blip r:embed="rId2" cstate="print"/>
          <a:srcRect/>
          <a:stretch>
            <a:fillRect/>
          </a:stretch>
        </p:blipFill>
        <p:spPr bwMode="auto">
          <a:xfrm>
            <a:off x="4495800" y="1219200"/>
            <a:ext cx="4400550" cy="3924300"/>
          </a:xfrm>
          <a:prstGeom prst="rect">
            <a:avLst/>
          </a:prstGeom>
          <a:noFill/>
        </p:spPr>
      </p:pic>
      <p:pic>
        <p:nvPicPr>
          <p:cNvPr id="34826" name="Picture 10" descr="aquewhol"/>
          <p:cNvPicPr>
            <a:picLocks noChangeAspect="1" noChangeArrowheads="1"/>
          </p:cNvPicPr>
          <p:nvPr/>
        </p:nvPicPr>
        <p:blipFill>
          <a:blip r:embed="rId3" cstate="print"/>
          <a:srcRect/>
          <a:stretch>
            <a:fillRect/>
          </a:stretch>
        </p:blipFill>
        <p:spPr bwMode="auto">
          <a:xfrm>
            <a:off x="4419600" y="3124200"/>
            <a:ext cx="4495800" cy="37338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Fun Facts About Rome</a:t>
            </a:r>
          </a:p>
        </p:txBody>
      </p:sp>
      <p:sp>
        <p:nvSpPr>
          <p:cNvPr id="38915" name="Rectangle 3"/>
          <p:cNvSpPr>
            <a:spLocks noGrp="1" noChangeArrowheads="1"/>
          </p:cNvSpPr>
          <p:nvPr>
            <p:ph type="body" sz="half" idx="1"/>
          </p:nvPr>
        </p:nvSpPr>
        <p:spPr/>
        <p:txBody>
          <a:bodyPr/>
          <a:lstStyle/>
          <a:p>
            <a:pPr>
              <a:lnSpc>
                <a:spcPct val="80000"/>
              </a:lnSpc>
            </a:pPr>
            <a:r>
              <a:rPr lang="en-US" sz="2000"/>
              <a:t>In the times of Ancient Rome very few people had baths in their homes. Adults enjoyed going to the public bathhouse. Children were not allowed in. The bathhouse cost very little to get in, so people used them often. The men and the women both used the bathhouse, but at different times during the day. Each group had a scheduled time, although the women's scheduled time was shorter. </a:t>
            </a:r>
          </a:p>
          <a:p>
            <a:pPr>
              <a:lnSpc>
                <a:spcPct val="80000"/>
              </a:lnSpc>
            </a:pPr>
            <a:endParaRPr lang="en-US" sz="2000"/>
          </a:p>
        </p:txBody>
      </p:sp>
      <p:sp>
        <p:nvSpPr>
          <p:cNvPr id="38916" name="Rectangle 4"/>
          <p:cNvSpPr>
            <a:spLocks noGrp="1" noChangeArrowheads="1"/>
          </p:cNvSpPr>
          <p:nvPr>
            <p:ph type="body" sz="half" idx="2"/>
          </p:nvPr>
        </p:nvSpPr>
        <p:spPr/>
        <p:txBody>
          <a:bodyPr/>
          <a:lstStyle/>
          <a:p>
            <a:pPr>
              <a:lnSpc>
                <a:spcPct val="80000"/>
              </a:lnSpc>
            </a:pPr>
            <a:r>
              <a:rPr lang="en-US" sz="2000"/>
              <a:t>Bath houses were huge and housed much more than pools.</a:t>
            </a:r>
          </a:p>
          <a:p>
            <a:pPr>
              <a:lnSpc>
                <a:spcPct val="80000"/>
              </a:lnSpc>
            </a:pPr>
            <a:r>
              <a:rPr lang="en-US" sz="2000"/>
              <a:t>Exercise grounds, gymnastic apparatus, courts for games, libraries, rooms for reading and conversation--all these things could be found in the Roman bath house. </a:t>
            </a:r>
          </a:p>
          <a:p>
            <a:pPr>
              <a:lnSpc>
                <a:spcPct val="80000"/>
              </a:lnSpc>
            </a:pPr>
            <a:r>
              <a:rPr lang="en-US" sz="2000"/>
              <a:t>The people made a point of going to the bath to meet their friends and associates.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Fun Facts About Rome</a:t>
            </a:r>
          </a:p>
        </p:txBody>
      </p:sp>
      <p:sp>
        <p:nvSpPr>
          <p:cNvPr id="40963" name="Rectangle 3"/>
          <p:cNvSpPr>
            <a:spLocks noGrp="1" noChangeArrowheads="1"/>
          </p:cNvSpPr>
          <p:nvPr>
            <p:ph type="body" idx="1"/>
          </p:nvPr>
        </p:nvSpPr>
        <p:spPr/>
        <p:txBody>
          <a:bodyPr/>
          <a:lstStyle/>
          <a:p>
            <a:pPr>
              <a:lnSpc>
                <a:spcPct val="80000"/>
              </a:lnSpc>
            </a:pPr>
            <a:r>
              <a:rPr lang="en-US" sz="2400"/>
              <a:t>The Romans didn't use soap. They cleaned themselves by covering their bodies with oil. Then they scraped the oil off with a special scraper called a strigil. Strigils were make from bone or metal. Next the Romans enjoyed several pools. Each of these pools had water heated to different temperatures. Bathers went from one bath to another. </a:t>
            </a:r>
          </a:p>
          <a:p>
            <a:pPr>
              <a:lnSpc>
                <a:spcPct val="80000"/>
              </a:lnSpc>
            </a:pPr>
            <a:r>
              <a:rPr lang="en-US" sz="2400"/>
              <a:t>Caldarium, tepidarium, frigidarium </a:t>
            </a:r>
          </a:p>
          <a:p>
            <a:pPr>
              <a:lnSpc>
                <a:spcPct val="80000"/>
              </a:lnSpc>
            </a:pPr>
            <a:r>
              <a:rPr lang="en-US" sz="2400"/>
              <a:t>Ancient Rome had as many as 900 public baths. Small baths held about 300 people. The largest bath held 1500 people. Bathhouses were built all over the Roman Empire. The most impressive ones were found in the city of Rome. They were decorated with marble and statues.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Fun Facts About Rome</a:t>
            </a:r>
          </a:p>
        </p:txBody>
      </p:sp>
      <p:sp>
        <p:nvSpPr>
          <p:cNvPr id="41987" name="Rectangle 3"/>
          <p:cNvSpPr>
            <a:spLocks noGrp="1" noChangeArrowheads="1"/>
          </p:cNvSpPr>
          <p:nvPr>
            <p:ph type="body" idx="1"/>
          </p:nvPr>
        </p:nvSpPr>
        <p:spPr/>
        <p:txBody>
          <a:bodyPr/>
          <a:lstStyle/>
          <a:p>
            <a:endParaRPr lang="en-US"/>
          </a:p>
        </p:txBody>
      </p:sp>
      <p:pic>
        <p:nvPicPr>
          <p:cNvPr id="41989" name="Picture 5" descr="Circular-Abbey"/>
          <p:cNvPicPr>
            <a:picLocks noChangeAspect="1" noChangeArrowheads="1"/>
          </p:cNvPicPr>
          <p:nvPr/>
        </p:nvPicPr>
        <p:blipFill>
          <a:blip r:embed="rId2" cstate="print"/>
          <a:srcRect/>
          <a:stretch>
            <a:fillRect/>
          </a:stretch>
        </p:blipFill>
        <p:spPr bwMode="auto">
          <a:xfrm>
            <a:off x="0" y="1295400"/>
            <a:ext cx="4191000" cy="2895600"/>
          </a:xfrm>
          <a:prstGeom prst="rect">
            <a:avLst/>
          </a:prstGeom>
          <a:noFill/>
        </p:spPr>
      </p:pic>
      <p:pic>
        <p:nvPicPr>
          <p:cNvPr id="41991" name="Picture 7" descr="Image: Great bath"/>
          <p:cNvPicPr>
            <a:picLocks noChangeAspect="1" noChangeArrowheads="1"/>
          </p:cNvPicPr>
          <p:nvPr/>
        </p:nvPicPr>
        <p:blipFill>
          <a:blip r:embed="rId3" cstate="print"/>
          <a:srcRect/>
          <a:stretch>
            <a:fillRect/>
          </a:stretch>
        </p:blipFill>
        <p:spPr bwMode="auto">
          <a:xfrm>
            <a:off x="3733800" y="3581400"/>
            <a:ext cx="2838450" cy="3276600"/>
          </a:xfrm>
          <a:prstGeom prst="rect">
            <a:avLst/>
          </a:prstGeom>
          <a:noFill/>
        </p:spPr>
      </p:pic>
      <p:pic>
        <p:nvPicPr>
          <p:cNvPr id="41993" name="Picture 9" descr="Image: Roman Baths terrace with statues"/>
          <p:cNvPicPr>
            <a:picLocks noChangeAspect="1" noChangeArrowheads="1"/>
          </p:cNvPicPr>
          <p:nvPr/>
        </p:nvPicPr>
        <p:blipFill>
          <a:blip r:embed="rId4" cstate="print"/>
          <a:srcRect/>
          <a:stretch>
            <a:fillRect/>
          </a:stretch>
        </p:blipFill>
        <p:spPr bwMode="auto">
          <a:xfrm>
            <a:off x="6400800" y="1219200"/>
            <a:ext cx="2743200" cy="3067050"/>
          </a:xfrm>
          <a:prstGeom prst="rect">
            <a:avLst/>
          </a:prstGeom>
          <a:noFill/>
        </p:spPr>
      </p:pic>
    </p:spTree>
  </p:cSld>
  <p:clrMapOvr>
    <a:masterClrMapping/>
  </p:clrMapOvr>
</p:sld>
</file>

<file path=ppt/theme/theme1.xml><?xml version="1.0" encoding="utf-8"?>
<a:theme xmlns:a="http://schemas.openxmlformats.org/drawingml/2006/main" name="Cliff">
  <a:themeElements>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Cliff</Template>
  <TotalTime>135</TotalTime>
  <Words>1241</Words>
  <Application>Microsoft Office PowerPoint</Application>
  <PresentationFormat>On-screen Show (4:3)</PresentationFormat>
  <Paragraphs>87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Times New Roman</vt:lpstr>
      <vt:lpstr>Verdana</vt:lpstr>
      <vt:lpstr>Wingdings</vt:lpstr>
      <vt:lpstr>Cliff</vt:lpstr>
      <vt:lpstr>Ancient Rome</vt:lpstr>
      <vt:lpstr>In the Beginning…</vt:lpstr>
      <vt:lpstr>Formation of Roman Republic</vt:lpstr>
      <vt:lpstr>Patricians &amp; Plebeians</vt:lpstr>
      <vt:lpstr>Roman Expansion</vt:lpstr>
      <vt:lpstr>Rome 117 A.D.</vt:lpstr>
      <vt:lpstr>The End of the Roman Republic</vt:lpstr>
      <vt:lpstr> The Roman Empire</vt:lpstr>
      <vt:lpstr>The Roman Empire</vt:lpstr>
      <vt:lpstr>The Augustan Age</vt:lpstr>
      <vt:lpstr>The Augustan Age</vt:lpstr>
      <vt:lpstr>The Rise of Christianity</vt:lpstr>
      <vt:lpstr>The Rise of Christianity</vt:lpstr>
      <vt:lpstr>The Fall of the Roman Empire</vt:lpstr>
      <vt:lpstr>The Fall of the Roman Empire</vt:lpstr>
      <vt:lpstr>The Fall of the Roman Empire</vt:lpstr>
      <vt:lpstr>Fun Facts About Rome</vt:lpstr>
      <vt:lpstr>Fun Facts About Rome</vt:lpstr>
      <vt:lpstr>Fun Facts About Rome</vt:lpstr>
      <vt:lpstr>Fun Facts About Rome</vt:lpstr>
      <vt:lpstr>Fun Facts About Rome</vt:lpstr>
      <vt:lpstr>Fun Facts About Rome</vt:lpstr>
    </vt:vector>
  </TitlesOfParts>
  <Company>Northwest 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Rome</dc:title>
  <dc:creator>Northwest ISD</dc:creator>
  <cp:lastModifiedBy>LISDUser</cp:lastModifiedBy>
  <cp:revision>11</cp:revision>
  <dcterms:created xsi:type="dcterms:W3CDTF">2011-10-13T00:34:57Z</dcterms:created>
  <dcterms:modified xsi:type="dcterms:W3CDTF">2013-10-30T14:25:50Z</dcterms:modified>
</cp:coreProperties>
</file>