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21"/>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E73C611C-0773-4D1B-A2F8-F0936DB1CEC5}" type="datetimeFigureOut">
              <a:rPr lang="en-US" smtClean="0"/>
              <a:t>11/11/2015</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F567B1AA-8A3A-46A0-85E4-F530FF5CC078}"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527081D8-031E-42A0-94D9-226FE85FC8EB}" type="datetimeFigureOut">
              <a:rPr lang="en-US" smtClean="0"/>
              <a:pPr/>
              <a:t>11/11/2015</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E8FD3563-7E64-42E2-905A-9CC18FF774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527081D8-031E-42A0-94D9-226FE85FC8EB}" type="datetimeFigureOut">
              <a:rPr lang="en-US" smtClean="0"/>
              <a:pPr/>
              <a:t>11/11/2015</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E8FD3563-7E64-42E2-905A-9CC18FF774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527081D8-031E-42A0-94D9-226FE85FC8EB}" type="datetimeFigureOut">
              <a:rPr lang="en-US" smtClean="0"/>
              <a:pPr/>
              <a:t>11/11/2015</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E8FD3563-7E64-42E2-905A-9CC18FF774E2}"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527081D8-031E-42A0-94D9-226FE85FC8EB}" type="datetimeFigureOut">
              <a:rPr lang="en-US" smtClean="0"/>
              <a:pPr/>
              <a:t>11/11/2015</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E8FD3563-7E64-42E2-905A-9CC18FF774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527081D8-031E-42A0-94D9-226FE85FC8EB}" type="datetimeFigureOut">
              <a:rPr lang="en-US" smtClean="0"/>
              <a:pPr/>
              <a:t>11/11/2015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E8FD3563-7E64-42E2-905A-9CC18FF774E2}"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527081D8-031E-42A0-94D9-226FE85FC8EB}" type="datetimeFigureOut">
              <a:rPr lang="en-US" smtClean="0"/>
              <a:pPr/>
              <a:t>11/11/2015</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D3563-7E64-42E2-905A-9CC18FF774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7081D8-031E-42A0-94D9-226FE85FC8EB}" type="datetimeFigureOut">
              <a:rPr lang="en-US" smtClean="0"/>
              <a:pPr/>
              <a:t>11/11/2015</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FD3563-7E64-42E2-905A-9CC18FF774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527081D8-031E-42A0-94D9-226FE85FC8EB}" type="datetimeFigureOut">
              <a:rPr lang="en-US" smtClean="0"/>
              <a:pPr/>
              <a:t>11/11/2015</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FD3563-7E64-42E2-905A-9CC18FF774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527081D8-031E-42A0-94D9-226FE85FC8EB}" type="datetimeFigureOut">
              <a:rPr lang="en-US" smtClean="0"/>
              <a:pPr/>
              <a:t>11/11/2015</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E8FD3563-7E64-42E2-905A-9CC18FF774E2}"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7081D8-031E-42A0-94D9-226FE85FC8EB}" type="datetimeFigureOut">
              <a:rPr lang="en-US" smtClean="0"/>
              <a:pPr/>
              <a:t>11/11/2015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D3563-7E64-42E2-905A-9CC18FF774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7081D8-031E-42A0-94D9-226FE85FC8EB}" type="datetimeFigureOut">
              <a:rPr lang="en-US" smtClean="0"/>
              <a:pPr/>
              <a:t>11/11/2015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D3563-7E64-42E2-905A-9CC18FF774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27081D8-031E-42A0-94D9-226FE85FC8EB}" type="datetimeFigureOut">
              <a:rPr lang="en-US" smtClean="0"/>
              <a:pPr/>
              <a:t>11/11/2015</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E8FD3563-7E64-42E2-905A-9CC18FF774E2}"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google.com/maps/place/Carthago,+Tunisia/@36.8693974,1.3690716,5z/data=!4m2!3m1!1s0x12e2b4c86a8ffaf9:0x9b0c2a1f4e19165c"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google.com/maps/place/Carthago,+Tunisia/@36.8693974,1.3690716,5z/data=!4m2!3m1!1s0x12e2b4c86a8ffaf9:0x9b0c2a1f4e19165c"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google.com/maps/place/Bari,+Metropolitan+City+of+Bari,+Italy/@41.0922226,16.7352281,11z/data=!3m1!4b1!4m2!3m1!1s0x1347e86038baa521:0x46018af2c9966bfb"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Rome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Geography</a:t>
            </a:r>
            <a:endParaRPr lang="en-US" dirty="0"/>
          </a:p>
        </p:txBody>
      </p:sp>
      <p:sp>
        <p:nvSpPr>
          <p:cNvPr id="3" name="Content Placeholder 2"/>
          <p:cNvSpPr>
            <a:spLocks noGrp="1"/>
          </p:cNvSpPr>
          <p:nvPr>
            <p:ph idx="1"/>
          </p:nvPr>
        </p:nvSpPr>
        <p:spPr/>
        <p:txBody>
          <a:bodyPr/>
          <a:lstStyle/>
          <a:p>
            <a:r>
              <a:rPr lang="en-US" dirty="0" smtClean="0"/>
              <a:t>Located in Italy</a:t>
            </a:r>
          </a:p>
          <a:p>
            <a:r>
              <a:rPr lang="en-US" dirty="0" smtClean="0"/>
              <a:t>Italy is a peninsula </a:t>
            </a:r>
          </a:p>
          <a:p>
            <a:r>
              <a:rPr lang="en-US" dirty="0" smtClean="0"/>
              <a:t>Located 18 miles away from the Tiber River (could be easily crossed)</a:t>
            </a:r>
          </a:p>
          <a:p>
            <a:r>
              <a:rPr lang="en-US" sz="800" dirty="0" smtClean="0">
                <a:hlinkClick r:id="rId2"/>
              </a:rPr>
              <a:t>https://www.google.com/maps/place/Carthago,+Tunisia/@36.8693974,1.3690716,5z/data=!4m2!3m1!1s0x12e2b4c86a8ffaf9:0x9b0c2a1f4e19165c</a:t>
            </a:r>
            <a:endParaRPr lang="en-US" sz="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 Republic</a:t>
            </a:r>
            <a:endParaRPr lang="en-US" dirty="0"/>
          </a:p>
        </p:txBody>
      </p:sp>
      <p:sp>
        <p:nvSpPr>
          <p:cNvPr id="3" name="Content Placeholder 2"/>
          <p:cNvSpPr>
            <a:spLocks noGrp="1"/>
          </p:cNvSpPr>
          <p:nvPr>
            <p:ph idx="1"/>
          </p:nvPr>
        </p:nvSpPr>
        <p:spPr/>
        <p:txBody>
          <a:bodyPr/>
          <a:lstStyle/>
          <a:p>
            <a:r>
              <a:rPr lang="en-US" dirty="0" smtClean="0"/>
              <a:t>Rome had 7 Kings before they became a republic</a:t>
            </a:r>
          </a:p>
          <a:p>
            <a:r>
              <a:rPr lang="en-US" dirty="0" smtClean="0"/>
              <a:t>Rome defeated several </a:t>
            </a:r>
            <a:r>
              <a:rPr lang="en-US" dirty="0" err="1" smtClean="0"/>
              <a:t>Estruscan</a:t>
            </a:r>
            <a:r>
              <a:rPr lang="en-US" dirty="0" smtClean="0"/>
              <a:t> states and virtually took all of Italy</a:t>
            </a:r>
          </a:p>
          <a:p>
            <a:r>
              <a:rPr lang="en-US" dirty="0" smtClean="0"/>
              <a:t>Rome devised the Roman Confederation and relinquished some of their control to Latin people, (considered non-Romans) who took on the Roman culture.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 Political Structure</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i="1" dirty="0" smtClean="0"/>
              <a:t>The People</a:t>
            </a:r>
          </a:p>
          <a:p>
            <a:r>
              <a:rPr lang="en-US" dirty="0" smtClean="0"/>
              <a:t>Patricians – wealthy landowners, ruling class “Aristocrats”</a:t>
            </a:r>
          </a:p>
          <a:p>
            <a:r>
              <a:rPr lang="en-US" dirty="0" smtClean="0"/>
              <a:t>Plebeians – Minor landholders, craftspeople, merchants and small farmers (main voters)</a:t>
            </a:r>
          </a:p>
          <a:p>
            <a:pPr>
              <a:buNone/>
            </a:pPr>
            <a:r>
              <a:rPr lang="en-US" i="1" dirty="0" smtClean="0"/>
              <a:t>The Politicians</a:t>
            </a:r>
          </a:p>
          <a:p>
            <a:r>
              <a:rPr lang="en-US" dirty="0" smtClean="0"/>
              <a:t>Consuls – chief executive officer. Two were elected: one as Commander of the army, the other ran the country. </a:t>
            </a:r>
          </a:p>
          <a:p>
            <a:r>
              <a:rPr lang="en-US" dirty="0" smtClean="0"/>
              <a:t>Praetor – official who enforces the law.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Roman Senate</a:t>
            </a:r>
            <a:endParaRPr lang="en-US" dirty="0"/>
          </a:p>
        </p:txBody>
      </p:sp>
      <p:sp>
        <p:nvSpPr>
          <p:cNvPr id="3" name="Content Placeholder 2"/>
          <p:cNvSpPr>
            <a:spLocks noGrp="1"/>
          </p:cNvSpPr>
          <p:nvPr>
            <p:ph idx="1"/>
          </p:nvPr>
        </p:nvSpPr>
        <p:spPr/>
        <p:txBody>
          <a:bodyPr/>
          <a:lstStyle/>
          <a:p>
            <a:r>
              <a:rPr lang="en-US" dirty="0" smtClean="0"/>
              <a:t>A select 300 Patricians who served for life. </a:t>
            </a:r>
          </a:p>
          <a:p>
            <a:r>
              <a:rPr lang="en-US" dirty="0" smtClean="0"/>
              <a:t>Started out only as advisors but their advice soon became law. </a:t>
            </a:r>
          </a:p>
          <a:p>
            <a:r>
              <a:rPr lang="en-US" dirty="0" smtClean="0"/>
              <a:t>The senators elected chief officials, who were typically the wealthiest people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Struggle of the Orders</a:t>
            </a:r>
            <a:endParaRPr lang="en-US" dirty="0"/>
          </a:p>
        </p:txBody>
      </p:sp>
      <p:sp>
        <p:nvSpPr>
          <p:cNvPr id="3" name="Content Placeholder 2"/>
          <p:cNvSpPr>
            <a:spLocks noGrp="1"/>
          </p:cNvSpPr>
          <p:nvPr>
            <p:ph idx="1"/>
          </p:nvPr>
        </p:nvSpPr>
        <p:spPr/>
        <p:txBody>
          <a:bodyPr/>
          <a:lstStyle/>
          <a:p>
            <a:r>
              <a:rPr lang="en-US" dirty="0" smtClean="0"/>
              <a:t>There was a “Council of the Plebs” who were just the plebeians version of the Roman Senate.</a:t>
            </a:r>
          </a:p>
          <a:p>
            <a:r>
              <a:rPr lang="en-US" dirty="0" smtClean="0"/>
              <a:t>For hundreds of years Plebeians fought for more rights and by 287 BC plebs could all have an equal vote, marry patricians, and even pass laws for all Romans.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The First Punic War</a:t>
            </a:r>
            <a:endParaRPr lang="en-US" dirty="0"/>
          </a:p>
        </p:txBody>
      </p:sp>
      <p:sp>
        <p:nvSpPr>
          <p:cNvPr id="3" name="Content Placeholder 2"/>
          <p:cNvSpPr>
            <a:spLocks noGrp="1"/>
          </p:cNvSpPr>
          <p:nvPr>
            <p:ph idx="1"/>
          </p:nvPr>
        </p:nvSpPr>
        <p:spPr/>
        <p:txBody>
          <a:bodyPr>
            <a:noAutofit/>
          </a:bodyPr>
          <a:lstStyle/>
          <a:p>
            <a:r>
              <a:rPr lang="en-US" dirty="0" smtClean="0"/>
              <a:t>There were 3 different Punic Wars all slated against Carthage a (Phoenician state) who were located on the tip of Africa. </a:t>
            </a:r>
            <a:r>
              <a:rPr lang="en-US" sz="200" dirty="0" smtClean="0">
                <a:hlinkClick r:id="rId2"/>
              </a:rPr>
              <a:t>https://www.google.com/maps/place/Carthago,+Tunisia/@36.8693974,1.3690716,5z/data=!4m2!3m1!1s0x12e2b4c86a8ffaf9:0x9b0c2a1f4e19165c</a:t>
            </a:r>
            <a:endParaRPr lang="en-US" sz="200" dirty="0" smtClean="0"/>
          </a:p>
          <a:p>
            <a:r>
              <a:rPr lang="en-US" dirty="0" smtClean="0"/>
              <a:t>The first Punic War started in 264 BC and saw Rome build a Navy and fight for Sicily, which was  neither claimed by Carthage or Rome. By 241 BC the Romans had eventually knocked off Carthage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Second Punic War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Second Punic War starts when Hannibal, the greatest Carthaginian general, struck back in 218 BC. At only 9 years old his father made him swear at a temple that he would always hate Romans. </a:t>
            </a:r>
          </a:p>
          <a:p>
            <a:r>
              <a:rPr lang="en-US" dirty="0" smtClean="0"/>
              <a:t>Hannibal took the fight to Rome, Italy and at Cannae took out 40,000 Romans. </a:t>
            </a:r>
            <a:r>
              <a:rPr lang="en-US" sz="300" dirty="0" smtClean="0">
                <a:hlinkClick r:id="rId2"/>
              </a:rPr>
              <a:t>https://www.google.com/maps/place/Bari,+Metropolitan+City+of+Bari,+Italy/@41.0922226,16.7352281,11z/data=!3m1!4b1!4m2!3m1!1s0x1347e86038baa521:0x46018af2c9966bfb</a:t>
            </a:r>
            <a:endParaRPr lang="en-US" sz="300" dirty="0" smtClean="0"/>
          </a:p>
          <a:p>
            <a:r>
              <a:rPr lang="en-US" dirty="0" smtClean="0"/>
              <a:t>Instead of fighting Hannibal in Italy, the Romans sent troops into Carthage, forcing Hannibal to leave Italy. In 202 BC the Romans met and destroyed Hannibal’s army at the Battle of Zama.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Third Punic War</a:t>
            </a:r>
            <a:endParaRPr lang="en-US" dirty="0"/>
          </a:p>
        </p:txBody>
      </p:sp>
      <p:sp>
        <p:nvSpPr>
          <p:cNvPr id="3" name="Content Placeholder 2"/>
          <p:cNvSpPr>
            <a:spLocks noGrp="1"/>
          </p:cNvSpPr>
          <p:nvPr>
            <p:ph idx="1"/>
          </p:nvPr>
        </p:nvSpPr>
        <p:spPr/>
        <p:txBody>
          <a:bodyPr/>
          <a:lstStyle/>
          <a:p>
            <a:r>
              <a:rPr lang="en-US" dirty="0" smtClean="0"/>
              <a:t>50 years later Rome and Carthage met up again. The Romans destroyed Carthage and renamed the province Africa.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2</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decline of the roman republic</a:t>
            </a:r>
            <a:endParaRPr lang="en-US" dirty="0"/>
          </a:p>
        </p:txBody>
      </p:sp>
      <p:sp>
        <p:nvSpPr>
          <p:cNvPr id="3" name="Content Placeholder 2"/>
          <p:cNvSpPr>
            <a:spLocks noGrp="1"/>
          </p:cNvSpPr>
          <p:nvPr>
            <p:ph idx="1"/>
          </p:nvPr>
        </p:nvSpPr>
        <p:spPr/>
        <p:txBody>
          <a:bodyPr/>
          <a:lstStyle/>
          <a:p>
            <a:r>
              <a:rPr lang="en-US" dirty="0" smtClean="0"/>
              <a:t>The Senate had become the Real Government of the Roman State</a:t>
            </a:r>
          </a:p>
          <a:p>
            <a:r>
              <a:rPr lang="en-US" dirty="0" smtClean="0"/>
              <a:t>Small circles of wealthy and powerful families ran the political offices</a:t>
            </a:r>
          </a:p>
          <a:p>
            <a:r>
              <a:rPr lang="en-US" dirty="0" smtClean="0"/>
              <a:t>Small famers were beginning to be bought out and turned in to slave labor.</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 Army</a:t>
            </a:r>
            <a:endParaRPr lang="en-US" dirty="0"/>
          </a:p>
        </p:txBody>
      </p:sp>
      <p:sp>
        <p:nvSpPr>
          <p:cNvPr id="3" name="Content Placeholder 2"/>
          <p:cNvSpPr>
            <a:spLocks noGrp="1"/>
          </p:cNvSpPr>
          <p:nvPr>
            <p:ph idx="1"/>
          </p:nvPr>
        </p:nvSpPr>
        <p:spPr/>
        <p:txBody>
          <a:bodyPr/>
          <a:lstStyle/>
          <a:p>
            <a:r>
              <a:rPr lang="en-US" dirty="0" smtClean="0"/>
              <a:t>General Marius became consul and began to enlist people from the urban and rural property.</a:t>
            </a:r>
          </a:p>
          <a:p>
            <a:r>
              <a:rPr lang="en-US" dirty="0" smtClean="0"/>
              <a:t>These poorer people swore to the general rather than to the state, making the general more involved with politics. </a:t>
            </a:r>
          </a:p>
          <a:p>
            <a:r>
              <a:rPr lang="en-US" dirty="0" smtClean="0"/>
              <a:t>The General now had more individual influence.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first triumvirate</a:t>
            </a:r>
            <a:endParaRPr lang="en-US" dirty="0"/>
          </a:p>
        </p:txBody>
      </p:sp>
      <p:sp>
        <p:nvSpPr>
          <p:cNvPr id="3" name="Content Placeholder 2"/>
          <p:cNvSpPr>
            <a:spLocks noGrp="1"/>
          </p:cNvSpPr>
          <p:nvPr>
            <p:ph idx="1"/>
          </p:nvPr>
        </p:nvSpPr>
        <p:spPr/>
        <p:txBody>
          <a:bodyPr/>
          <a:lstStyle/>
          <a:p>
            <a:r>
              <a:rPr lang="en-US" dirty="0" smtClean="0"/>
              <a:t>From 82 BC to 31 BC Roman history is summed up as competition for power and civil wars.</a:t>
            </a:r>
          </a:p>
          <a:p>
            <a:r>
              <a:rPr lang="en-US" dirty="0" smtClean="0"/>
              <a:t>Crassus – Syria</a:t>
            </a:r>
          </a:p>
          <a:p>
            <a:r>
              <a:rPr lang="en-US" dirty="0" smtClean="0"/>
              <a:t> Pompey – Spain</a:t>
            </a:r>
          </a:p>
          <a:p>
            <a:r>
              <a:rPr lang="en-US" dirty="0" smtClean="0"/>
              <a:t>Julius Caesar – Military control in Guam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Caesar takes control</a:t>
            </a:r>
            <a:endParaRPr lang="en-US" dirty="0"/>
          </a:p>
        </p:txBody>
      </p:sp>
      <p:sp>
        <p:nvSpPr>
          <p:cNvPr id="3" name="Content Placeholder 2"/>
          <p:cNvSpPr>
            <a:spLocks noGrp="1"/>
          </p:cNvSpPr>
          <p:nvPr>
            <p:ph idx="1"/>
          </p:nvPr>
        </p:nvSpPr>
        <p:spPr/>
        <p:txBody>
          <a:bodyPr/>
          <a:lstStyle/>
          <a:p>
            <a:r>
              <a:rPr lang="en-US" dirty="0" smtClean="0"/>
              <a:t>The Senate feared Caesar’s popularity, voted for him to step down, and elected Pompey to be the leader. </a:t>
            </a:r>
          </a:p>
          <a:p>
            <a:r>
              <a:rPr lang="en-US" dirty="0" smtClean="0"/>
              <a:t>Caesar kept his army, moved into Italy, and started a civil war against Pompey. </a:t>
            </a:r>
          </a:p>
          <a:p>
            <a:r>
              <a:rPr lang="en-US" dirty="0" smtClean="0"/>
              <a:t>Caesar won and became the dictator of Rome.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Caesar’s impact</a:t>
            </a:r>
            <a:endParaRPr lang="en-US" dirty="0"/>
          </a:p>
        </p:txBody>
      </p:sp>
      <p:sp>
        <p:nvSpPr>
          <p:cNvPr id="3" name="Content Placeholder 2"/>
          <p:cNvSpPr>
            <a:spLocks noGrp="1"/>
          </p:cNvSpPr>
          <p:nvPr>
            <p:ph idx="1"/>
          </p:nvPr>
        </p:nvSpPr>
        <p:spPr/>
        <p:txBody>
          <a:bodyPr/>
          <a:lstStyle/>
          <a:p>
            <a:r>
              <a:rPr lang="en-US" dirty="0" smtClean="0"/>
              <a:t>Granted citizenship to the people who helped him</a:t>
            </a:r>
          </a:p>
          <a:p>
            <a:r>
              <a:rPr lang="en-US" dirty="0" smtClean="0"/>
              <a:t>Reformed the calendar to the Egyptian 365 day calendar</a:t>
            </a:r>
          </a:p>
          <a:p>
            <a:r>
              <a:rPr lang="en-US" dirty="0" smtClean="0"/>
              <a:t>The Senate had him assassinated, hoping that the old republic would reform. </a:t>
            </a:r>
            <a:endParaRPr lang="en-US" dirty="0"/>
          </a:p>
        </p:txBody>
      </p:sp>
      <p:pic>
        <p:nvPicPr>
          <p:cNvPr id="4" name="Picture 3" descr="jayz.jpg"/>
          <p:cNvPicPr>
            <a:picLocks noChangeAspect="1"/>
          </p:cNvPicPr>
          <p:nvPr/>
        </p:nvPicPr>
        <p:blipFill>
          <a:blip r:embed="rId2" cstate="print"/>
          <a:stretch>
            <a:fillRect/>
          </a:stretch>
        </p:blipFill>
        <p:spPr>
          <a:xfrm>
            <a:off x="5943600" y="4876800"/>
            <a:ext cx="2524125" cy="1682750"/>
          </a:xfrm>
          <a:prstGeom prst="rect">
            <a:avLst/>
          </a:prstGeom>
        </p:spPr>
      </p:pic>
      <p:sp>
        <p:nvSpPr>
          <p:cNvPr id="5" name="TextBox 4"/>
          <p:cNvSpPr txBox="1"/>
          <p:nvPr/>
        </p:nvSpPr>
        <p:spPr>
          <a:xfrm>
            <a:off x="533400" y="5029200"/>
            <a:ext cx="3657600" cy="923330"/>
          </a:xfrm>
          <a:prstGeom prst="rect">
            <a:avLst/>
          </a:prstGeom>
          <a:noFill/>
        </p:spPr>
        <p:txBody>
          <a:bodyPr wrap="square" rtlCol="0">
            <a:spAutoFit/>
          </a:bodyPr>
          <a:lstStyle/>
          <a:p>
            <a:r>
              <a:rPr lang="en-US" dirty="0" smtClean="0"/>
              <a:t>“Caesar didn’t see it so he ceased to exist so the one that killed him had keys to his s***” Jay-Z</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second triumvirate</a:t>
            </a:r>
            <a:endParaRPr lang="en-US" dirty="0"/>
          </a:p>
        </p:txBody>
      </p:sp>
      <p:sp>
        <p:nvSpPr>
          <p:cNvPr id="3" name="Content Placeholder 2"/>
          <p:cNvSpPr>
            <a:spLocks noGrp="1"/>
          </p:cNvSpPr>
          <p:nvPr>
            <p:ph idx="1"/>
          </p:nvPr>
        </p:nvSpPr>
        <p:spPr/>
        <p:txBody>
          <a:bodyPr>
            <a:normAutofit/>
          </a:bodyPr>
          <a:lstStyle/>
          <a:p>
            <a:r>
              <a:rPr lang="en-US" dirty="0" smtClean="0"/>
              <a:t>Octavian – Caesar’s heir and grandnephew (controlled the West)</a:t>
            </a:r>
          </a:p>
          <a:p>
            <a:r>
              <a:rPr lang="en-US" dirty="0" smtClean="0"/>
              <a:t>Antony – Caesar’s Ally and assistant (Controlled the East)</a:t>
            </a:r>
          </a:p>
          <a:p>
            <a:r>
              <a:rPr lang="en-US" dirty="0" smtClean="0"/>
              <a:t>Lepidus – Commander of Caesar’s </a:t>
            </a:r>
            <a:r>
              <a:rPr lang="en-US" dirty="0" err="1" smtClean="0"/>
              <a:t>calvary</a:t>
            </a:r>
            <a:r>
              <a:rPr lang="en-US" dirty="0" smtClean="0"/>
              <a:t> (the part of a military force composed of troops that serve on horseback)</a:t>
            </a:r>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Love gets you killed</a:t>
            </a:r>
            <a:endParaRPr lang="en-US" dirty="0"/>
          </a:p>
        </p:txBody>
      </p:sp>
      <p:sp>
        <p:nvSpPr>
          <p:cNvPr id="3" name="Content Placeholder 2"/>
          <p:cNvSpPr>
            <a:spLocks noGrp="1"/>
          </p:cNvSpPr>
          <p:nvPr>
            <p:ph idx="1"/>
          </p:nvPr>
        </p:nvSpPr>
        <p:spPr/>
        <p:txBody>
          <a:bodyPr/>
          <a:lstStyle/>
          <a:p>
            <a:r>
              <a:rPr lang="en-US" dirty="0" smtClean="0"/>
              <a:t>Octavian and Antony squared off for control of the Roman Empire.</a:t>
            </a:r>
          </a:p>
          <a:p>
            <a:r>
              <a:rPr lang="en-US" dirty="0" smtClean="0"/>
              <a:t>Antony allied with Queen Cleopatra VII of Egypt. They fell “deeply in love.”</a:t>
            </a:r>
          </a:p>
          <a:p>
            <a:r>
              <a:rPr lang="en-US" dirty="0" smtClean="0"/>
              <a:t>Octavian destroyed both the army and navy of Antony and Cleopatra.</a:t>
            </a:r>
          </a:p>
          <a:p>
            <a:r>
              <a:rPr lang="en-US" dirty="0" smtClean="0"/>
              <a:t>The two fled back to Egypt and committed suicide.</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empire</a:t>
            </a:r>
            <a:endParaRPr lang="en-US" dirty="0"/>
          </a:p>
        </p:txBody>
      </p:sp>
      <p:sp>
        <p:nvSpPr>
          <p:cNvPr id="3" name="Content Placeholder 2"/>
          <p:cNvSpPr>
            <a:spLocks noGrp="1"/>
          </p:cNvSpPr>
          <p:nvPr>
            <p:ph idx="1"/>
          </p:nvPr>
        </p:nvSpPr>
        <p:spPr/>
        <p:txBody>
          <a:bodyPr/>
          <a:lstStyle/>
          <a:p>
            <a:r>
              <a:rPr lang="en-US" dirty="0" smtClean="0"/>
              <a:t>Octavian at the age of 32 was the lone leader of Rome.</a:t>
            </a:r>
          </a:p>
          <a:p>
            <a:r>
              <a:rPr lang="en-US" dirty="0" smtClean="0"/>
              <a:t>He proclaimed to “restore the Republic” to please the Senate.</a:t>
            </a:r>
          </a:p>
          <a:p>
            <a:r>
              <a:rPr lang="en-US" dirty="0" smtClean="0"/>
              <a:t>Octavian was awarded a name change to Augustus (meaning the revered one) and the title imperator.</a:t>
            </a:r>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Augustus impact</a:t>
            </a:r>
            <a:endParaRPr lang="en-US" dirty="0"/>
          </a:p>
        </p:txBody>
      </p:sp>
      <p:sp>
        <p:nvSpPr>
          <p:cNvPr id="3" name="Content Placeholder 2"/>
          <p:cNvSpPr>
            <a:spLocks noGrp="1"/>
          </p:cNvSpPr>
          <p:nvPr>
            <p:ph idx="1"/>
          </p:nvPr>
        </p:nvSpPr>
        <p:spPr/>
        <p:txBody>
          <a:bodyPr/>
          <a:lstStyle/>
          <a:p>
            <a:r>
              <a:rPr lang="en-US" dirty="0" smtClean="0"/>
              <a:t>The imperator now has control to appoint governors</a:t>
            </a:r>
          </a:p>
          <a:p>
            <a:r>
              <a:rPr lang="en-US" dirty="0" smtClean="0"/>
              <a:t>Stabilized the frontiers of the Roman Empire</a:t>
            </a:r>
          </a:p>
          <a:p>
            <a:r>
              <a:rPr lang="en-US" dirty="0" smtClean="0"/>
              <a:t>Attempted to conquer Germany but failed</a:t>
            </a:r>
          </a:p>
          <a:p>
            <a:r>
              <a:rPr lang="en-US" dirty="0" smtClean="0"/>
              <a:t>Rebuilt many ruined temples ruined by civil war and built new ones</a:t>
            </a:r>
          </a:p>
          <a:p>
            <a:r>
              <a:rPr lang="en-US" dirty="0" smtClean="0"/>
              <a:t>Was considered a God by the Roman Senate. </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387</TotalTime>
  <Words>866</Words>
  <Application>Microsoft Office PowerPoint</Application>
  <PresentationFormat>On-screen Show (4:3)</PresentationFormat>
  <Paragraphs>75</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Trek</vt:lpstr>
      <vt:lpstr>Rome</vt:lpstr>
      <vt:lpstr>Geography</vt:lpstr>
      <vt:lpstr>Roman Republic</vt:lpstr>
      <vt:lpstr>Roman Political Structure</vt:lpstr>
      <vt:lpstr>The Roman Senate</vt:lpstr>
      <vt:lpstr>Struggle of the Orders</vt:lpstr>
      <vt:lpstr> The First Punic War</vt:lpstr>
      <vt:lpstr>The Second Punic War</vt:lpstr>
      <vt:lpstr>The Third Punic War</vt:lpstr>
      <vt:lpstr>Lesson 2</vt:lpstr>
      <vt:lpstr>The decline of the roman republic</vt:lpstr>
      <vt:lpstr>Roman Army</vt:lpstr>
      <vt:lpstr>The first triumvirate</vt:lpstr>
      <vt:lpstr>Caesar takes control</vt:lpstr>
      <vt:lpstr>Caesar’s impact</vt:lpstr>
      <vt:lpstr>The second triumvirate</vt:lpstr>
      <vt:lpstr>Love gets you killed</vt:lpstr>
      <vt:lpstr>The empire</vt:lpstr>
      <vt:lpstr>Augustus impact</vt:lpstr>
    </vt:vector>
  </TitlesOfParts>
  <Company>LISD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Roman Empire</dc:title>
  <dc:creator>LISDUser</dc:creator>
  <cp:lastModifiedBy>LISDUser</cp:lastModifiedBy>
  <cp:revision>32</cp:revision>
  <dcterms:created xsi:type="dcterms:W3CDTF">2015-11-09T15:52:36Z</dcterms:created>
  <dcterms:modified xsi:type="dcterms:W3CDTF">2015-11-11T18:20:14Z</dcterms:modified>
</cp:coreProperties>
</file>