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7" r:id="rId2"/>
    <p:sldId id="257" r:id="rId3"/>
    <p:sldId id="302" r:id="rId4"/>
    <p:sldId id="263" r:id="rId5"/>
    <p:sldId id="258" r:id="rId6"/>
    <p:sldId id="288" r:id="rId7"/>
    <p:sldId id="262" r:id="rId8"/>
    <p:sldId id="298" r:id="rId9"/>
    <p:sldId id="259" r:id="rId10"/>
    <p:sldId id="261" r:id="rId11"/>
    <p:sldId id="289" r:id="rId12"/>
    <p:sldId id="266" r:id="rId13"/>
    <p:sldId id="290" r:id="rId14"/>
    <p:sldId id="291" r:id="rId15"/>
    <p:sldId id="292" r:id="rId16"/>
    <p:sldId id="299" r:id="rId17"/>
    <p:sldId id="293" r:id="rId18"/>
    <p:sldId id="271" r:id="rId19"/>
    <p:sldId id="294" r:id="rId20"/>
    <p:sldId id="295" r:id="rId21"/>
    <p:sldId id="296" r:id="rId22"/>
    <p:sldId id="297" r:id="rId23"/>
    <p:sldId id="300" r:id="rId24"/>
    <p:sldId id="301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FF0000"/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60"/>
  </p:normalViewPr>
  <p:slideViewPr>
    <p:cSldViewPr>
      <p:cViewPr>
        <p:scale>
          <a:sx n="70" d="100"/>
          <a:sy n="70" d="100"/>
        </p:scale>
        <p:origin x="-96" y="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088" y="-11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E5675E3-CCD2-4D9E-95EE-9E6FDA408ACA}" type="datetimeFigureOut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C425E9B-2915-49BF-B4B1-B3C7E814E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726B646-BACA-4DA7-A1BD-0224AE398698}" type="datetimeFigureOut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E8DEDFB-3081-4CF0-9C53-BB88AF87D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3E089F-73CE-4C0A-886F-B5F3297904D0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B975C-4EBA-4056-8C95-7D47AE4D1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C506B-0A96-4067-B924-16F52FBB5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C706A-8D2E-422D-8DC5-BBB8F9C9D5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EDEFA-8618-42ED-8AAE-74BA34EC54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79F47-5310-467B-BF79-0537852F3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7432D-97D1-456E-8185-3361F85FBB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01C81-623A-4E5D-A50C-E6FAE91A8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9524A-51A3-4E1D-B8ED-FD36E10A9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5DE28-891F-4483-90D7-0B180536C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2E341-369E-404F-836A-95BA12375B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76E54-23C5-4991-B051-967CEB132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B81418D-AD09-450E-A377-8B5D39EA3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rainpop.com/socialstudies/ushistory/civilright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GlaUzQgRKP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I9RHqdZDCF0" TargetMode="Externa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KXty_E2Y58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annenbergclassroom.org/page/an-independent-judiciar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youtube.com/watch?v=ecBORXfap9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nFojb020bY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4PqLKWuwyU" TargetMode="Externa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27600"/>
            <a:ext cx="2317750" cy="1930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4911725"/>
            <a:ext cx="1860550" cy="1927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7550" y="1870075"/>
            <a:ext cx="2081213" cy="17462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1905000"/>
            <a:ext cx="2338388" cy="159861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2209801" y="4875213"/>
            <a:ext cx="5029200" cy="2000548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ln w="25400"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The Civil Rights Movement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14347" name="Subtitle 2"/>
          <p:cNvSpPr>
            <a:spLocks noGrp="1"/>
          </p:cNvSpPr>
          <p:nvPr>
            <p:ph type="subTitle" idx="1"/>
          </p:nvPr>
        </p:nvSpPr>
        <p:spPr>
          <a:xfrm>
            <a:off x="2957513" y="6248400"/>
            <a:ext cx="3581400" cy="566738"/>
          </a:xfrm>
        </p:spPr>
        <p:txBody>
          <a:bodyPr/>
          <a:lstStyle/>
          <a:p>
            <a:endParaRPr lang="en-US" sz="2400" b="1" dirty="0" smtClean="0"/>
          </a:p>
        </p:txBody>
      </p:sp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7738" y="1901825"/>
            <a:ext cx="1346200" cy="16017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800" y="-58738"/>
            <a:ext cx="2317750" cy="196056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763"/>
            <a:ext cx="1895475" cy="189706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1213" y="3422650"/>
            <a:ext cx="1982787" cy="14874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554413"/>
            <a:ext cx="2068513" cy="1335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957388"/>
            <a:ext cx="1274763" cy="16414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19288" y="28575"/>
            <a:ext cx="2676525" cy="18764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3250" name="Picture 2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48200" y="52388"/>
            <a:ext cx="2133600" cy="18875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7463" y="3503613"/>
            <a:ext cx="2039937" cy="13573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16638" y="1901825"/>
            <a:ext cx="1208087" cy="153511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324725" y="1947863"/>
            <a:ext cx="1849438" cy="14414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068513" y="3551238"/>
            <a:ext cx="1758950" cy="13239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867400" y="3436938"/>
            <a:ext cx="1241425" cy="14382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6" presetClass="entr" presetSubtype="37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Civil War Amendments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763000" cy="5943600"/>
          </a:xfrm>
        </p:spPr>
        <p:txBody>
          <a:bodyPr/>
          <a:lstStyle/>
          <a:p>
            <a:pPr eaLnBrk="1" hangingPunct="1"/>
            <a:r>
              <a:rPr lang="en-US" sz="2800" smtClean="0"/>
              <a:t>During the early years of our nation, slavery was permitted in many areas.</a:t>
            </a:r>
          </a:p>
          <a:p>
            <a:pPr eaLnBrk="1" hangingPunct="1"/>
            <a:r>
              <a:rPr lang="en-US" sz="2800" smtClean="0"/>
              <a:t>But after the Civil War things began to change, these changes became law with constitutional amendments.</a:t>
            </a:r>
          </a:p>
          <a:p>
            <a:pPr lvl="1" eaLnBrk="1" hangingPunct="1"/>
            <a:r>
              <a:rPr lang="en-US" sz="2400" b="1" smtClean="0"/>
              <a:t>13</a:t>
            </a:r>
            <a:r>
              <a:rPr lang="en-US" sz="2400" b="1" baseline="30000" smtClean="0"/>
              <a:t>th</a:t>
            </a:r>
            <a:r>
              <a:rPr lang="en-US" sz="2400" b="1" smtClean="0"/>
              <a:t> Amendment </a:t>
            </a:r>
            <a:r>
              <a:rPr lang="en-US" sz="2400" smtClean="0"/>
              <a:t>– </a:t>
            </a:r>
            <a:r>
              <a:rPr lang="en-US" sz="2400" smtClean="0">
                <a:solidFill>
                  <a:srgbClr val="0000FF"/>
                </a:solidFill>
              </a:rPr>
              <a:t>(1865) abolished slavery</a:t>
            </a:r>
          </a:p>
          <a:p>
            <a:pPr lvl="1" eaLnBrk="1" hangingPunct="1"/>
            <a:r>
              <a:rPr lang="en-US" sz="2400" b="1" smtClean="0"/>
              <a:t>14</a:t>
            </a:r>
            <a:r>
              <a:rPr lang="en-US" sz="2400" b="1" baseline="30000" smtClean="0"/>
              <a:t>th</a:t>
            </a:r>
            <a:r>
              <a:rPr lang="en-US" sz="2400" b="1" smtClean="0"/>
              <a:t> Amendment </a:t>
            </a:r>
            <a:r>
              <a:rPr lang="en-US" sz="2400" smtClean="0"/>
              <a:t>– </a:t>
            </a:r>
            <a:r>
              <a:rPr lang="en-US" sz="2400" smtClean="0">
                <a:solidFill>
                  <a:srgbClr val="0000FF"/>
                </a:solidFill>
              </a:rPr>
              <a:t>(1868) provided for equal protection under the law and gave those born here citizenship.</a:t>
            </a:r>
          </a:p>
          <a:p>
            <a:pPr lvl="1" eaLnBrk="1" hangingPunct="1"/>
            <a:r>
              <a:rPr lang="en-US" sz="2400" b="1" smtClean="0"/>
              <a:t>15</a:t>
            </a:r>
            <a:r>
              <a:rPr lang="en-US" sz="2400" b="1" baseline="30000" smtClean="0"/>
              <a:t>th</a:t>
            </a:r>
            <a:r>
              <a:rPr lang="en-US" sz="2400" b="1" smtClean="0"/>
              <a:t> Amendment </a:t>
            </a:r>
            <a:r>
              <a:rPr lang="en-US" sz="2400" smtClean="0"/>
              <a:t>– </a:t>
            </a:r>
            <a:r>
              <a:rPr lang="en-US" sz="2400" smtClean="0">
                <a:solidFill>
                  <a:srgbClr val="0000FF"/>
                </a:solidFill>
              </a:rPr>
              <a:t>(1870) gave former male slaves suffrage or the right to vote.</a:t>
            </a:r>
          </a:p>
          <a:p>
            <a:pPr algn="ctr" eaLnBrk="1" hangingPunct="1">
              <a:buFontTx/>
              <a:buNone/>
            </a:pPr>
            <a:r>
              <a:rPr lang="en-US" sz="2800" smtClean="0">
                <a:solidFill>
                  <a:srgbClr val="FF0000"/>
                </a:solidFill>
              </a:rPr>
              <a:t>These amendments to the Constitution were the foundation of the Civil Rights Movement of the Twentieth Century.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List five facts from this video. </a:t>
            </a:r>
          </a:p>
          <a:p>
            <a:pPr>
              <a:buNone/>
            </a:pPr>
            <a:endParaRPr lang="en-US" dirty="0" smtClean="0">
              <a:hlinkClick r:id="rId2"/>
            </a:endParaRPr>
          </a:p>
          <a:p>
            <a:r>
              <a:rPr lang="en-US" sz="2000" dirty="0" smtClean="0">
                <a:hlinkClick r:id="rId2"/>
              </a:rPr>
              <a:t>https://www.brainpop.com/socialstudies/ushistory/civilrights/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sz="3600" smtClean="0"/>
              <a:t>The Truman Years, 1945-1953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63246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In 1947, </a:t>
            </a:r>
            <a:r>
              <a:rPr lang="en-US" sz="2800" b="1" u="sng" dirty="0" smtClean="0"/>
              <a:t>Jackie Robinson</a:t>
            </a:r>
            <a:r>
              <a:rPr lang="en-US" sz="2800" dirty="0" smtClean="0"/>
              <a:t>, </a:t>
            </a:r>
            <a:r>
              <a:rPr lang="en-US" sz="2800" u="sng" dirty="0" smtClean="0">
                <a:solidFill>
                  <a:srgbClr val="0070C0"/>
                </a:solidFill>
              </a:rPr>
              <a:t>the grandson of a slave, became the first African American to play Professional Baseball.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u="sng" dirty="0" smtClean="0">
                <a:solidFill>
                  <a:srgbClr val="0070C0"/>
                </a:solidFill>
                <a:hlinkClick r:id="rId2"/>
              </a:rPr>
              <a:t>https://www.youtube.com/watch?v=GlaUzQgRKPI</a:t>
            </a:r>
            <a:endParaRPr lang="en-US" sz="1600" u="sng" dirty="0" smtClean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“42” opened the door for many African Americans and other minorities in different fields of sports, entertainment, and business.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990600"/>
            <a:ext cx="24384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C:\Users\mike.montgomery\Pictures\truman military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267200"/>
            <a:ext cx="32766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4341813"/>
            <a:ext cx="57912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/>
              <a:t>The following year </a:t>
            </a:r>
            <a:r>
              <a:rPr lang="en-US" sz="2800" u="sng" dirty="0">
                <a:solidFill>
                  <a:srgbClr val="7030A0"/>
                </a:solidFill>
              </a:rPr>
              <a:t>Pres. Truman issued an executive order that </a:t>
            </a:r>
            <a:r>
              <a:rPr lang="en-US" sz="2800" b="1" u="sng" dirty="0">
                <a:solidFill>
                  <a:srgbClr val="7030A0"/>
                </a:solidFill>
              </a:rPr>
              <a:t>desegregated the military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u="sng" dirty="0">
                <a:solidFill>
                  <a:srgbClr val="7030A0"/>
                </a:solidFill>
              </a:rPr>
              <a:t>ended discrimination in hiring practices by federal government</a:t>
            </a:r>
            <a:r>
              <a:rPr lang="en-US" sz="2800" u="sng" dirty="0" smtClean="0">
                <a:solidFill>
                  <a:srgbClr val="7030A0"/>
                </a:solidFill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 smtClean="0">
                <a:solidFill>
                  <a:srgbClr val="0070C0"/>
                </a:solidFill>
                <a:hlinkClick r:id="rId5"/>
              </a:rPr>
              <a:t>https://www.youtube.com/watch?v=I9RHqdZDCF0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Users\mike.montgomery\Pictures\plessy train.jpg"/>
          <p:cNvPicPr>
            <a:picLocks noChangeAspect="1" noChangeArrowheads="1"/>
          </p:cNvPicPr>
          <p:nvPr/>
        </p:nvPicPr>
        <p:blipFill>
          <a:blip r:embed="rId2" cstate="print"/>
          <a:srcRect l="21529" t="3966" r="28246" b="7639"/>
          <a:stretch>
            <a:fillRect/>
          </a:stretch>
        </p:blipFill>
        <p:spPr bwMode="auto">
          <a:xfrm>
            <a:off x="6262688" y="731838"/>
            <a:ext cx="2652712" cy="391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600" smtClean="0"/>
              <a:t>Plessy v. Ferguson, 1896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66294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The Supreme Court decision of ‘</a:t>
            </a:r>
            <a:r>
              <a:rPr lang="en-US" sz="2800" b="1" u="sng" dirty="0" err="1" smtClean="0"/>
              <a:t>Plessy</a:t>
            </a:r>
            <a:r>
              <a:rPr lang="en-US" sz="2800" b="1" u="sng" dirty="0" smtClean="0"/>
              <a:t> v. Ferguson</a:t>
            </a:r>
            <a:r>
              <a:rPr lang="en-US" sz="2800" dirty="0" smtClean="0"/>
              <a:t>’ </a:t>
            </a:r>
            <a:r>
              <a:rPr lang="en-US" sz="2800" u="sng" dirty="0" smtClean="0">
                <a:solidFill>
                  <a:srgbClr val="0000FF"/>
                </a:solidFill>
              </a:rPr>
              <a:t>upheld the constitutionality of segregation laws.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The Court ruled </a:t>
            </a:r>
            <a:r>
              <a:rPr lang="en-US" sz="2800" dirty="0" smtClean="0">
                <a:solidFill>
                  <a:srgbClr val="0000FF"/>
                </a:solidFill>
              </a:rPr>
              <a:t>‘</a:t>
            </a:r>
            <a:r>
              <a:rPr lang="en-US" sz="2800" b="1" u="sng" dirty="0" smtClean="0">
                <a:solidFill>
                  <a:srgbClr val="0000FF"/>
                </a:solidFill>
              </a:rPr>
              <a:t>separate but equal</a:t>
            </a:r>
            <a:r>
              <a:rPr lang="en-US" sz="2800" dirty="0" smtClean="0">
                <a:solidFill>
                  <a:srgbClr val="0000FF"/>
                </a:solidFill>
              </a:rPr>
              <a:t>’ </a:t>
            </a:r>
            <a:r>
              <a:rPr lang="en-US" sz="2800" dirty="0" smtClean="0"/>
              <a:t>was constitutional.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u="sng" dirty="0" smtClean="0">
                <a:solidFill>
                  <a:srgbClr val="0000FF"/>
                </a:solidFill>
              </a:rPr>
              <a:t>States could legally provide segregated facilities as they were equal in quality.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Although schools were supposed to be equal, most schools in the South were greatly inferior to white schools.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NAACP lawyers began challenging this doctrine in the court system.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>
                <a:hlinkClick r:id="rId3"/>
              </a:rPr>
              <a:t>https://www.youtube.com/watch?v=OKXty_E2Y58</a:t>
            </a:r>
            <a:endParaRPr lang="en-US" sz="1800" dirty="0" smtClean="0"/>
          </a:p>
        </p:txBody>
      </p:sp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4724400"/>
            <a:ext cx="26797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 tmFilter="0,0; .5, 1; 1, 1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1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tmFilter="0,0; .5, 1; 1, 1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90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 tmFilter="0,0; .5, 1; 1, 1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8800"/>
                            </p:stCondLst>
                            <p:childTnLst>
                              <p:par>
                                <p:cTn id="37" presetID="4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 tmFilter="0,0; .5, 1; 1, 1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6100"/>
                            </p:stCondLst>
                            <p:childTnLst>
                              <p:par>
                                <p:cTn id="48" presetID="4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 tmFilter="0,0; .5, 1; 1, 1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1600"/>
                            </p:stCondLst>
                            <p:childTnLst>
                              <p:par>
                                <p:cTn id="56" presetID="4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tmFilter="0,0; .5, 1; 1, 1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r>
              <a:rPr lang="en-US" sz="3600" smtClean="0"/>
              <a:t>Brown v. Board of Education, 1954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" y="838200"/>
            <a:ext cx="5683250" cy="601980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Civil Rights were won in large part through </a:t>
            </a:r>
            <a:r>
              <a:rPr lang="en-US" sz="2800" i="1" u="sng" dirty="0" smtClean="0">
                <a:solidFill>
                  <a:srgbClr val="FF0000"/>
                </a:solidFill>
              </a:rPr>
              <a:t>litigation</a:t>
            </a:r>
            <a:r>
              <a:rPr lang="en-US" sz="2800" u="sng" dirty="0" smtClean="0">
                <a:solidFill>
                  <a:srgbClr val="FF0000"/>
                </a:solidFill>
              </a:rPr>
              <a:t> – resolving disputes in court.</a:t>
            </a:r>
          </a:p>
          <a:p>
            <a:pPr>
              <a:defRPr/>
            </a:pPr>
            <a:r>
              <a:rPr lang="en-US" sz="2800" dirty="0" smtClean="0"/>
              <a:t>The 1954 Supreme Court case of </a:t>
            </a: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Brown v. Board of Education </a:t>
            </a:r>
            <a:r>
              <a:rPr lang="en-US" sz="2800" dirty="0" smtClean="0"/>
              <a:t>was central to the success of the Civil Rights Movement.</a:t>
            </a:r>
          </a:p>
          <a:p>
            <a:pPr>
              <a:defRPr/>
            </a:pPr>
            <a:r>
              <a:rPr lang="en-US" sz="2800" dirty="0" smtClean="0"/>
              <a:t>After the end of the Civil War, Southern states passed Jim Crow Laws. </a:t>
            </a:r>
            <a:endParaRPr lang="en-US" sz="2800" dirty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143000"/>
            <a:ext cx="333216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657600"/>
            <a:ext cx="26670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53340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The Brown Decision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6477000" cy="54864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1954, </a:t>
            </a:r>
            <a:r>
              <a:rPr lang="en-US" sz="2600" u="sng" dirty="0" smtClean="0">
                <a:solidFill>
                  <a:srgbClr val="00B050"/>
                </a:solidFill>
              </a:rPr>
              <a:t>Thurgood Marshall lawyer for NAACP. Argued the Brown </a:t>
            </a:r>
            <a:r>
              <a:rPr lang="en-US" sz="2600" u="sng" dirty="0" err="1" smtClean="0">
                <a:solidFill>
                  <a:srgbClr val="00B050"/>
                </a:solidFill>
              </a:rPr>
              <a:t>v.Board</a:t>
            </a:r>
            <a:r>
              <a:rPr lang="en-US" sz="2600" u="sng" dirty="0" smtClean="0">
                <a:solidFill>
                  <a:srgbClr val="00B050"/>
                </a:solidFill>
              </a:rPr>
              <a:t>. </a:t>
            </a:r>
            <a:r>
              <a:rPr lang="en-US" sz="2600" dirty="0" smtClean="0"/>
              <a:t>that Linda Brown, an African American girl, should be allowed to attend a white school closer to her home.</a:t>
            </a:r>
          </a:p>
          <a:p>
            <a:pPr eaLnBrk="1" hangingPunct="1"/>
            <a:r>
              <a:rPr lang="en-US" sz="2600" u="sng" dirty="0" smtClean="0">
                <a:solidFill>
                  <a:srgbClr val="0000FF"/>
                </a:solidFill>
              </a:rPr>
              <a:t>Chief Justice Earl Warren wrote the unanimous decision</a:t>
            </a:r>
            <a:r>
              <a:rPr lang="en-US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/>
              <a:t>for the Supreme Court.</a:t>
            </a:r>
          </a:p>
          <a:p>
            <a:pPr eaLnBrk="1" hangingPunct="1"/>
            <a:r>
              <a:rPr lang="en-US" sz="2600" dirty="0" smtClean="0"/>
              <a:t>Brown v. Board of Education </a:t>
            </a:r>
            <a:r>
              <a:rPr lang="en-US" sz="2600" b="1" u="sng" dirty="0" smtClean="0">
                <a:solidFill>
                  <a:srgbClr val="0000FF"/>
                </a:solidFill>
              </a:rPr>
              <a:t>overturned</a:t>
            </a:r>
            <a:r>
              <a:rPr lang="en-US" sz="2600" u="sng" dirty="0" smtClean="0">
                <a:solidFill>
                  <a:srgbClr val="0000FF"/>
                </a:solidFill>
              </a:rPr>
              <a:t> the</a:t>
            </a:r>
            <a:r>
              <a:rPr lang="en-US" sz="2600" b="1" u="sng" dirty="0" smtClean="0">
                <a:solidFill>
                  <a:srgbClr val="0000FF"/>
                </a:solidFill>
              </a:rPr>
              <a:t> </a:t>
            </a:r>
            <a:r>
              <a:rPr lang="en-US" sz="2600" b="1" u="sng" dirty="0" err="1" smtClean="0">
                <a:solidFill>
                  <a:srgbClr val="0000FF"/>
                </a:solidFill>
              </a:rPr>
              <a:t>Plessy</a:t>
            </a:r>
            <a:r>
              <a:rPr lang="en-US" sz="2600" b="1" u="sng" dirty="0" smtClean="0">
                <a:solidFill>
                  <a:srgbClr val="0000FF"/>
                </a:solidFill>
              </a:rPr>
              <a:t> v. Ferguson</a:t>
            </a:r>
            <a:endParaRPr lang="en-US" sz="2600" u="sng" dirty="0" smtClean="0">
              <a:solidFill>
                <a:srgbClr val="0000FF"/>
              </a:solidFill>
            </a:endParaRPr>
          </a:p>
          <a:p>
            <a:pPr eaLnBrk="1" hangingPunct="1"/>
            <a:r>
              <a:rPr lang="en-US" sz="2600" u="sng" dirty="0" smtClean="0">
                <a:solidFill>
                  <a:srgbClr val="0000FF"/>
                </a:solidFill>
              </a:rPr>
              <a:t>ended legal segregation in public schools!</a:t>
            </a:r>
          </a:p>
        </p:txBody>
      </p:sp>
      <p:pic>
        <p:nvPicPr>
          <p:cNvPr id="9220" name="Picture 6" descr="C:\Users\mike.montgomery\Pictures\thurgood marsh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9763" y="3019425"/>
            <a:ext cx="1666875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6867525" y="2527300"/>
            <a:ext cx="2124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7030A0"/>
                </a:solidFill>
              </a:rPr>
              <a:t>Linda Brown</a:t>
            </a: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6654800" y="5181600"/>
            <a:ext cx="2336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u="sng" dirty="0">
                <a:solidFill>
                  <a:srgbClr val="00B050"/>
                </a:solidFill>
              </a:rPr>
              <a:t>Thurgood Marshall became </a:t>
            </a:r>
            <a:r>
              <a:rPr lang="en-US" b="1" u="sng" dirty="0" smtClean="0">
                <a:solidFill>
                  <a:srgbClr val="00B050"/>
                </a:solidFill>
              </a:rPr>
              <a:t>FIRST </a:t>
            </a:r>
            <a:r>
              <a:rPr lang="en-US" b="1" u="sng" dirty="0">
                <a:solidFill>
                  <a:srgbClr val="00B050"/>
                </a:solidFill>
              </a:rPr>
              <a:t>African American </a:t>
            </a:r>
            <a:r>
              <a:rPr lang="en-US" b="1" u="sng" dirty="0" smtClean="0">
                <a:solidFill>
                  <a:srgbClr val="00B050"/>
                </a:solidFill>
              </a:rPr>
              <a:t>Supreme Court Justice</a:t>
            </a:r>
            <a:endParaRPr lang="en-US" b="1" u="sng" dirty="0">
              <a:solidFill>
                <a:srgbClr val="00B050"/>
              </a:solidFill>
            </a:endParaRP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/>
          <a:srcRect l="21698" r="17415"/>
          <a:stretch>
            <a:fillRect/>
          </a:stretch>
        </p:blipFill>
        <p:spPr bwMode="auto">
          <a:xfrm>
            <a:off x="6654800" y="228600"/>
            <a:ext cx="2336800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C:\Users\mike.montgomery\Pictures\separate water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6763" y="1462088"/>
            <a:ext cx="5121275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0325" y="1704975"/>
            <a:ext cx="65341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‘Separate but Equal’ ?</a:t>
            </a:r>
          </a:p>
        </p:txBody>
      </p:sp>
      <p:pic>
        <p:nvPicPr>
          <p:cNvPr id="34818" name="Picture 2" descr="C:\Users\mike.montgomery\Pictures\separate 2.jpg"/>
          <p:cNvPicPr>
            <a:picLocks noChangeAspect="1" noChangeArrowheads="1"/>
          </p:cNvPicPr>
          <p:nvPr/>
        </p:nvPicPr>
        <p:blipFill>
          <a:blip r:embed="rId4" cstate="print"/>
          <a:srcRect t="14804" b="159"/>
          <a:stretch>
            <a:fillRect/>
          </a:stretch>
        </p:blipFill>
        <p:spPr bwMode="auto">
          <a:xfrm>
            <a:off x="1524000" y="1462088"/>
            <a:ext cx="6146800" cy="497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 descr="C:\Users\mike.montgomery\Pictures\separate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66838" y="1704975"/>
            <a:ext cx="6405562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C:\Users\mike.montgomery\Pictures\separate 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0688" y="1181100"/>
            <a:ext cx="5759450" cy="554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C:\Users\mike.montgomery\Pictures\rex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66838" y="1600200"/>
            <a:ext cx="631825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 descr="C:\Users\mike.montgomery\Pictures\separate is no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8000" y="76200"/>
            <a:ext cx="8128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600" smtClean="0"/>
              <a:t>Sweatt v. Painter, 1950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5867400" cy="5486400"/>
          </a:xfrm>
        </p:spPr>
        <p:txBody>
          <a:bodyPr/>
          <a:lstStyle/>
          <a:p>
            <a:pPr eaLnBrk="1" hangingPunct="1"/>
            <a:r>
              <a:rPr lang="en-US" sz="2800" b="1" dirty="0" err="1" smtClean="0">
                <a:solidFill>
                  <a:srgbClr val="FF0000"/>
                </a:solidFill>
              </a:rPr>
              <a:t>Sweatt</a:t>
            </a:r>
            <a:r>
              <a:rPr lang="en-US" sz="2800" b="1" dirty="0" smtClean="0">
                <a:solidFill>
                  <a:srgbClr val="FF0000"/>
                </a:solidFill>
              </a:rPr>
              <a:t> v. Painter </a:t>
            </a:r>
            <a:r>
              <a:rPr lang="en-US" sz="2800" dirty="0" smtClean="0"/>
              <a:t>was a case won by the NAACP involving the right of Herman </a:t>
            </a:r>
            <a:r>
              <a:rPr lang="en-US" sz="2800" dirty="0" err="1" smtClean="0"/>
              <a:t>Sweatt</a:t>
            </a:r>
            <a:r>
              <a:rPr lang="en-US" sz="2800" dirty="0" smtClean="0"/>
              <a:t>, an </a:t>
            </a:r>
            <a:r>
              <a:rPr lang="en-US" sz="2800" u="sng" dirty="0" smtClean="0">
                <a:solidFill>
                  <a:srgbClr val="FF9900"/>
                </a:solidFill>
              </a:rPr>
              <a:t>African American, to attend Law School at the University of Texas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dirty="0" smtClean="0"/>
              <a:t>UT had even </a:t>
            </a:r>
            <a:r>
              <a:rPr lang="en-US" sz="2800" u="sng" dirty="0" smtClean="0">
                <a:solidFill>
                  <a:srgbClr val="FF9900"/>
                </a:solidFill>
              </a:rPr>
              <a:t>created a separate law school</a:t>
            </a:r>
            <a:r>
              <a:rPr lang="en-US" sz="2800" dirty="0" smtClean="0"/>
              <a:t> for African Americans, just to keep </a:t>
            </a:r>
            <a:r>
              <a:rPr lang="en-US" sz="2800" dirty="0" err="1" smtClean="0"/>
              <a:t>Sweatt</a:t>
            </a:r>
            <a:r>
              <a:rPr lang="en-US" sz="2800" dirty="0" smtClean="0"/>
              <a:t> out.</a:t>
            </a:r>
          </a:p>
          <a:p>
            <a:pPr eaLnBrk="1" hangingPunct="1"/>
            <a:r>
              <a:rPr lang="en-US" sz="2800" dirty="0" smtClean="0"/>
              <a:t>The Supreme Court ruled this separate </a:t>
            </a:r>
            <a:r>
              <a:rPr lang="en-US" sz="2800" u="sng" dirty="0" smtClean="0">
                <a:solidFill>
                  <a:srgbClr val="FF9900"/>
                </a:solidFill>
              </a:rPr>
              <a:t>school failed to qualify as “separate but equal”, since it isolated its students.</a:t>
            </a:r>
          </a:p>
        </p:txBody>
      </p:sp>
      <p:pic>
        <p:nvPicPr>
          <p:cNvPr id="7173" name="Picture 7" descr="C:\Users\mike.montgomery\Pictures\sweatt v painter separate c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514475"/>
            <a:ext cx="30829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Image result for 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286124"/>
            <a:ext cx="3123604" cy="2343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92163"/>
          </a:xfrm>
        </p:spPr>
        <p:txBody>
          <a:bodyPr/>
          <a:lstStyle/>
          <a:p>
            <a:pPr eaLnBrk="1" hangingPunct="1"/>
            <a:r>
              <a:rPr lang="en-US" sz="3600" smtClean="0"/>
              <a:t>NAACP Challenges ‘Separate But Equal’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6172200" cy="5791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In 1953, the NAACP challenged a Kansas court ruling that African American students were denied admission to an all-white school.</a:t>
            </a:r>
          </a:p>
          <a:p>
            <a:pPr eaLnBrk="1" hangingPunct="1"/>
            <a:r>
              <a:rPr lang="en-US" sz="2800" dirty="0" smtClean="0"/>
              <a:t>The NAACP alleged that segregated schools denied African American children the </a:t>
            </a:r>
            <a:r>
              <a:rPr lang="en-US" sz="2800" b="1" dirty="0" smtClean="0"/>
              <a:t>‘equal protection’</a:t>
            </a:r>
            <a:r>
              <a:rPr lang="en-US" sz="2800" dirty="0" smtClean="0"/>
              <a:t> of the law due them under the </a:t>
            </a:r>
            <a:r>
              <a:rPr lang="en-US" sz="2800" b="1" dirty="0" smtClean="0"/>
              <a:t>14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Amendment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dirty="0" smtClean="0"/>
              <a:t>Segregated schools were </a:t>
            </a:r>
            <a:r>
              <a:rPr lang="en-US" sz="2800" b="1" i="1" u="sng" dirty="0" smtClean="0">
                <a:solidFill>
                  <a:srgbClr val="FF0000"/>
                </a:solidFill>
              </a:rPr>
              <a:t>inherently</a:t>
            </a:r>
            <a:r>
              <a:rPr lang="en-US" sz="2800" dirty="0" smtClean="0"/>
              <a:t> inferior since it sent the message they were not good enough to be educated with others.</a:t>
            </a: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105150"/>
            <a:ext cx="30146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9963" y="990600"/>
            <a:ext cx="30575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C:\Users\mike.montgomery\Pictures\separate inhernetl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2363" y="5638800"/>
            <a:ext cx="27130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991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The Montgomery Bus Boycott, 1955-56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" y="1143000"/>
            <a:ext cx="6477000" cy="5486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1955, </a:t>
            </a:r>
            <a:r>
              <a:rPr lang="en-US" sz="2800" b="1" u="sng" dirty="0" smtClean="0">
                <a:solidFill>
                  <a:srgbClr val="0070C0"/>
                </a:solidFill>
              </a:rPr>
              <a:t>Rosa Parks </a:t>
            </a:r>
            <a:r>
              <a:rPr lang="en-US" sz="2800" u="sng" dirty="0" smtClean="0">
                <a:solidFill>
                  <a:srgbClr val="FF0000"/>
                </a:solidFill>
              </a:rPr>
              <a:t>refused to give up her seat on a Montgomery, Alabama bus to a white passenger.</a:t>
            </a:r>
          </a:p>
          <a:p>
            <a:pPr eaLnBrk="1" hangingPunct="1"/>
            <a:r>
              <a:rPr lang="en-US" sz="2800" dirty="0" smtClean="0"/>
              <a:t>Alabama’s ‘Jim Crow’ laws made this illegal and she was arrested.</a:t>
            </a:r>
          </a:p>
          <a:p>
            <a:pPr eaLnBrk="1" hangingPunct="1"/>
            <a:r>
              <a:rPr lang="en-US" sz="2800" u="sng" dirty="0" smtClean="0">
                <a:solidFill>
                  <a:srgbClr val="00B050"/>
                </a:solidFill>
              </a:rPr>
              <a:t>Dr. Martin Luther King Jr. led a peaceful boycott of the bus line that lasted for 13 months.</a:t>
            </a:r>
          </a:p>
          <a:p>
            <a:pPr eaLnBrk="1" hangingPunct="1"/>
            <a:r>
              <a:rPr lang="en-US" sz="2800" dirty="0" smtClean="0"/>
              <a:t>The </a:t>
            </a:r>
            <a:r>
              <a:rPr lang="en-US" sz="2800" u="sng" dirty="0" smtClean="0">
                <a:solidFill>
                  <a:srgbClr val="00B050"/>
                </a:solidFill>
              </a:rPr>
              <a:t>non-violent boycott worked </a:t>
            </a:r>
            <a:r>
              <a:rPr lang="en-US" sz="2800" dirty="0" smtClean="0"/>
              <a:t>and a court ruled that the bus line had violated the </a:t>
            </a:r>
            <a:r>
              <a:rPr lang="en-US" sz="2800" dirty="0" smtClean="0">
                <a:solidFill>
                  <a:srgbClr val="00B050"/>
                </a:solidFill>
              </a:rPr>
              <a:t>‘</a:t>
            </a:r>
            <a:r>
              <a:rPr lang="en-US" sz="2800" u="sng" dirty="0" smtClean="0">
                <a:solidFill>
                  <a:srgbClr val="00B050"/>
                </a:solidFill>
              </a:rPr>
              <a:t>equal protection</a:t>
            </a:r>
            <a:r>
              <a:rPr lang="en-US" sz="2800" dirty="0" smtClean="0">
                <a:solidFill>
                  <a:srgbClr val="00B050"/>
                </a:solidFill>
              </a:rPr>
              <a:t>’ </a:t>
            </a:r>
            <a:r>
              <a:rPr lang="en-US" sz="2800" dirty="0" smtClean="0"/>
              <a:t>clause of the </a:t>
            </a:r>
            <a:r>
              <a:rPr lang="en-US" sz="2800" b="1" dirty="0" smtClean="0"/>
              <a:t>14</a:t>
            </a:r>
            <a:r>
              <a:rPr lang="en-US" sz="2800" b="1" baseline="30000" dirty="0" smtClean="0"/>
              <a:t>th</a:t>
            </a:r>
            <a:r>
              <a:rPr lang="en-US" sz="2800" dirty="0" smtClean="0"/>
              <a:t> Amendment.</a:t>
            </a:r>
          </a:p>
        </p:txBody>
      </p:sp>
      <p:pic>
        <p:nvPicPr>
          <p:cNvPr id="10244" name="Picture 2" descr="C:\Users\mike.montgomery\Pictures\rosa book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143000"/>
            <a:ext cx="24860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 descr="C:\Users\mike.montgomery\Pictures\bus boycott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7325" y="5162550"/>
            <a:ext cx="22860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200400"/>
            <a:ext cx="25717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pPr eaLnBrk="1" hangingPunct="1"/>
            <a:r>
              <a:rPr lang="en-US" sz="3600" smtClean="0"/>
              <a:t>Civil Rights Act, 1957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7239000" cy="5791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1957, Pres. Eisenhower passed the </a:t>
            </a:r>
            <a:r>
              <a:rPr lang="en-US" sz="2800" b="1" u="sng" dirty="0" smtClean="0">
                <a:solidFill>
                  <a:srgbClr val="0070C0"/>
                </a:solidFill>
              </a:rPr>
              <a:t>Civil Rights Act </a:t>
            </a:r>
            <a:r>
              <a:rPr lang="en-US" sz="2800" dirty="0" smtClean="0"/>
              <a:t>to increase African American voting in the South.</a:t>
            </a:r>
          </a:p>
          <a:p>
            <a:pPr eaLnBrk="1" hangingPunct="1"/>
            <a:r>
              <a:rPr lang="en-US" sz="2800" u="sng" dirty="0" smtClean="0">
                <a:solidFill>
                  <a:srgbClr val="00B050"/>
                </a:solidFill>
              </a:rPr>
              <a:t>Outlawed</a:t>
            </a:r>
            <a:r>
              <a:rPr lang="en-US" sz="2800" dirty="0" smtClean="0"/>
              <a:t> various ‘Jim Crow’ laws had limited the ability of blacks to vote without paying a </a:t>
            </a:r>
            <a:r>
              <a:rPr lang="en-US" sz="2800" i="1" u="sng" dirty="0" smtClean="0">
                <a:solidFill>
                  <a:srgbClr val="00B050"/>
                </a:solidFill>
              </a:rPr>
              <a:t>poll tax </a:t>
            </a:r>
            <a:r>
              <a:rPr lang="en-US" sz="2800" dirty="0" smtClean="0"/>
              <a:t>or passing a </a:t>
            </a:r>
            <a:r>
              <a:rPr lang="en-US" sz="2800" i="1" u="sng" dirty="0" smtClean="0">
                <a:solidFill>
                  <a:srgbClr val="00B050"/>
                </a:solidFill>
              </a:rPr>
              <a:t>literacy test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u="sng" dirty="0" smtClean="0">
                <a:solidFill>
                  <a:srgbClr val="00B050"/>
                </a:solidFill>
              </a:rPr>
              <a:t>Act created a </a:t>
            </a:r>
            <a:r>
              <a:rPr lang="en-US" sz="2800" b="1" u="sng" dirty="0" smtClean="0">
                <a:solidFill>
                  <a:srgbClr val="00B050"/>
                </a:solidFill>
              </a:rPr>
              <a:t>Civil Rights Commission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u="sng" dirty="0" smtClean="0">
                <a:solidFill>
                  <a:srgbClr val="00B050"/>
                </a:solidFill>
              </a:rPr>
              <a:t>giving federal courts the power to register African American voters.</a:t>
            </a:r>
          </a:p>
          <a:p>
            <a:pPr eaLnBrk="1" hangingPunct="1"/>
            <a:r>
              <a:rPr lang="en-US" sz="2800" dirty="0" smtClean="0"/>
              <a:t>Registration procedures were so complex that the act proved to be ineffective, but it helped set the pattern for later civil rights legislation.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762000"/>
            <a:ext cx="203041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3" cstate="print"/>
          <a:srcRect l="14107" r="36101"/>
          <a:stretch>
            <a:fillRect/>
          </a:stretch>
        </p:blipFill>
        <p:spPr bwMode="auto">
          <a:xfrm>
            <a:off x="7086600" y="3657600"/>
            <a:ext cx="2011363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5029200" cy="792163"/>
          </a:xfrm>
        </p:spPr>
        <p:txBody>
          <a:bodyPr/>
          <a:lstStyle/>
          <a:p>
            <a:pPr eaLnBrk="1" hangingPunct="1"/>
            <a:r>
              <a:rPr lang="en-US" sz="3600" smtClean="0"/>
              <a:t>The Little Rock Nine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6248400" cy="60198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Southern states delayed putting the ‘Brown’ decision into action.</a:t>
            </a:r>
          </a:p>
          <a:p>
            <a:pPr eaLnBrk="1" hangingPunct="1"/>
            <a:r>
              <a:rPr lang="en-US" sz="2600" u="sng" dirty="0" smtClean="0">
                <a:solidFill>
                  <a:srgbClr val="0070C0"/>
                </a:solidFill>
              </a:rPr>
              <a:t>Arkansas Governor </a:t>
            </a:r>
            <a:r>
              <a:rPr lang="en-US" sz="2600" b="1" u="sng" dirty="0" err="1" smtClean="0">
                <a:solidFill>
                  <a:srgbClr val="FF0000"/>
                </a:solidFill>
              </a:rPr>
              <a:t>Orval</a:t>
            </a:r>
            <a:r>
              <a:rPr lang="en-US" sz="2600" b="1" u="sng" dirty="0" smtClean="0">
                <a:solidFill>
                  <a:srgbClr val="FF0000"/>
                </a:solidFill>
              </a:rPr>
              <a:t> </a:t>
            </a:r>
            <a:r>
              <a:rPr lang="en-US" sz="2600" b="1" u="sng" dirty="0" err="1" smtClean="0">
                <a:solidFill>
                  <a:srgbClr val="FF0000"/>
                </a:solidFill>
              </a:rPr>
              <a:t>Faubus</a:t>
            </a:r>
            <a:r>
              <a:rPr lang="en-US" sz="2600" b="1" u="sng" dirty="0" smtClean="0">
                <a:solidFill>
                  <a:srgbClr val="FF0000"/>
                </a:solidFill>
              </a:rPr>
              <a:t> </a:t>
            </a:r>
            <a:r>
              <a:rPr lang="en-US" sz="2600" u="sng" dirty="0" smtClean="0">
                <a:solidFill>
                  <a:srgbClr val="0070C0"/>
                </a:solidFill>
              </a:rPr>
              <a:t>ordered the Arkansas National Guard to surround  Little Rock’s ‘</a:t>
            </a:r>
            <a:r>
              <a:rPr lang="en-US" sz="2600" i="1" u="sng" dirty="0" smtClean="0">
                <a:solidFill>
                  <a:srgbClr val="0070C0"/>
                </a:solidFill>
              </a:rPr>
              <a:t>Central High</a:t>
            </a:r>
            <a:r>
              <a:rPr lang="en-US" sz="2600" u="sng" dirty="0" smtClean="0">
                <a:solidFill>
                  <a:srgbClr val="0070C0"/>
                </a:solidFill>
              </a:rPr>
              <a:t>’ to prevent 9 African American students from enrolling.</a:t>
            </a:r>
          </a:p>
          <a:p>
            <a:pPr eaLnBrk="1" hangingPunct="1"/>
            <a:r>
              <a:rPr lang="en-US" sz="2600" u="sng" dirty="0" smtClean="0">
                <a:solidFill>
                  <a:srgbClr val="FF9900"/>
                </a:solidFill>
              </a:rPr>
              <a:t>Pres. Eisenhower ordered federal troops to Little Rock to ensure the </a:t>
            </a:r>
            <a:r>
              <a:rPr lang="en-US" sz="2600" b="1" u="sng" dirty="0" smtClean="0">
                <a:solidFill>
                  <a:srgbClr val="FF9900"/>
                </a:solidFill>
              </a:rPr>
              <a:t>Little Rock Nine</a:t>
            </a:r>
            <a:r>
              <a:rPr lang="en-US" sz="2600" u="sng" dirty="0" smtClean="0">
                <a:solidFill>
                  <a:srgbClr val="FF9900"/>
                </a:solidFill>
              </a:rPr>
              <a:t> could safely attend school.</a:t>
            </a:r>
          </a:p>
          <a:p>
            <a:pPr eaLnBrk="1" hangingPunct="1"/>
            <a:r>
              <a:rPr lang="en-US" sz="2600" u="sng" dirty="0" smtClean="0">
                <a:solidFill>
                  <a:srgbClr val="FF9900"/>
                </a:solidFill>
              </a:rPr>
              <a:t>Gov. </a:t>
            </a:r>
            <a:r>
              <a:rPr lang="en-US" sz="2600" u="sng" dirty="0" err="1" smtClean="0">
                <a:solidFill>
                  <a:srgbClr val="FF9900"/>
                </a:solidFill>
              </a:rPr>
              <a:t>Fabus</a:t>
            </a:r>
            <a:r>
              <a:rPr lang="en-US" sz="2600" u="sng" dirty="0" smtClean="0">
                <a:solidFill>
                  <a:srgbClr val="FF9900"/>
                </a:solidFill>
              </a:rPr>
              <a:t> closed the school until the courts forced its reopening.</a:t>
            </a:r>
          </a:p>
          <a:p>
            <a:pPr eaLnBrk="1" hangingPunct="1"/>
            <a:r>
              <a:rPr lang="en-US" sz="1600" dirty="0" smtClean="0">
                <a:solidFill>
                  <a:srgbClr val="00B0F0"/>
                </a:solidFill>
                <a:hlinkClick r:id="rId2"/>
              </a:rPr>
              <a:t>(start at 16:00 min!) </a:t>
            </a:r>
            <a:r>
              <a:rPr lang="en-US" sz="1400" dirty="0" smtClean="0">
                <a:solidFill>
                  <a:srgbClr val="00B0F0"/>
                </a:solidFill>
                <a:hlinkClick r:id="rId2"/>
              </a:rPr>
              <a:t>http://www.annenbergclassroom.org/page/an-independent-judiciary</a:t>
            </a:r>
            <a:endParaRPr lang="en-US" sz="1600" dirty="0" smtClean="0">
              <a:solidFill>
                <a:srgbClr val="00B0F0"/>
              </a:solidFill>
            </a:endParaRPr>
          </a:p>
          <a:p>
            <a:pPr eaLnBrk="1" hangingPunct="1"/>
            <a:endParaRPr lang="en-US" sz="2600" dirty="0" smtClean="0">
              <a:solidFill>
                <a:srgbClr val="00B0F0"/>
              </a:solidFill>
            </a:endParaRPr>
          </a:p>
        </p:txBody>
      </p:sp>
      <p:pic>
        <p:nvPicPr>
          <p:cNvPr id="12292" name="Picture 2" descr="C:\Users\mike.montgomery\Pictures\little rock 9 guard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1900" y="2286000"/>
            <a:ext cx="2603500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3" descr="C:\Users\mike.montgomery\Pictures\little rock 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87325"/>
            <a:ext cx="280352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4"/>
          <p:cNvPicPr>
            <a:picLocks noChangeAspect="1" noChangeArrowheads="1"/>
          </p:cNvPicPr>
          <p:nvPr/>
        </p:nvPicPr>
        <p:blipFill>
          <a:blip r:embed="rId5" cstate="print"/>
          <a:srcRect l="17271" t="12012" r="15457" b="3053"/>
          <a:stretch>
            <a:fillRect/>
          </a:stretch>
        </p:blipFill>
        <p:spPr bwMode="auto">
          <a:xfrm>
            <a:off x="6324600" y="4495800"/>
            <a:ext cx="249872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600" smtClean="0"/>
              <a:t>Southerners Resist Integration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640080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u="sng" dirty="0" smtClean="0">
                <a:solidFill>
                  <a:srgbClr val="FF0000"/>
                </a:solidFill>
              </a:rPr>
              <a:t>Southern Bloc of Democrats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in Congress banded together to use their powers </a:t>
            </a:r>
            <a:r>
              <a:rPr lang="en-US" sz="2800" u="sng" dirty="0" smtClean="0">
                <a:solidFill>
                  <a:srgbClr val="FF0000"/>
                </a:solidFill>
              </a:rPr>
              <a:t>to stop passage of Civil Rights laws</a:t>
            </a:r>
            <a:r>
              <a:rPr lang="en-US" sz="2800" u="sng" dirty="0" smtClean="0"/>
              <a:t>.</a:t>
            </a:r>
            <a:endParaRPr lang="en-US" sz="2800" u="sng" spc="-150" dirty="0" smtClean="0"/>
          </a:p>
          <a:p>
            <a:pPr eaLnBrk="1" hangingPunct="1">
              <a:defRPr/>
            </a:pPr>
            <a:r>
              <a:rPr lang="en-US" sz="2800" u="sng" spc="-150" dirty="0" smtClean="0">
                <a:solidFill>
                  <a:srgbClr val="0070C0"/>
                </a:solidFill>
              </a:rPr>
              <a:t>1963, Alabama Gov. </a:t>
            </a:r>
            <a:r>
              <a:rPr lang="en-US" sz="2800" b="1" u="sng" spc="-150" dirty="0" smtClean="0">
                <a:solidFill>
                  <a:srgbClr val="FF0000"/>
                </a:solidFill>
              </a:rPr>
              <a:t>George Wallace </a:t>
            </a:r>
            <a:r>
              <a:rPr lang="en-US" sz="2800" u="sng" spc="-150" dirty="0" smtClean="0">
                <a:solidFill>
                  <a:srgbClr val="0070C0"/>
                </a:solidFill>
              </a:rPr>
              <a:t>stood in the doorway of University of Alabama to prevent blacks from enrolling.</a:t>
            </a:r>
            <a:endParaRPr lang="en-US" sz="2800" u="sng" spc="-150" dirty="0">
              <a:solidFill>
                <a:srgbClr val="0070C0"/>
              </a:solidFill>
            </a:endParaRPr>
          </a:p>
          <a:p>
            <a:pPr eaLnBrk="1" hangingPunct="1">
              <a:defRPr/>
            </a:pPr>
            <a:r>
              <a:rPr lang="en-US" sz="2800" u="sng" spc="-150" dirty="0" smtClean="0">
                <a:solidFill>
                  <a:srgbClr val="7030A0"/>
                </a:solidFill>
              </a:rPr>
              <a:t>1964</a:t>
            </a:r>
            <a:r>
              <a:rPr lang="en-US" sz="2800" u="sng" spc="-150" dirty="0" smtClean="0"/>
              <a:t>, </a:t>
            </a:r>
            <a:r>
              <a:rPr lang="en-US" sz="2800" b="1" u="sng" spc="-150" dirty="0" smtClean="0">
                <a:solidFill>
                  <a:srgbClr val="FF0000"/>
                </a:solidFill>
              </a:rPr>
              <a:t>Lester Maddox</a:t>
            </a:r>
            <a:r>
              <a:rPr lang="en-US" sz="2800" u="sng" spc="-150" dirty="0" smtClean="0"/>
              <a:t>, </a:t>
            </a:r>
            <a:r>
              <a:rPr lang="en-US" sz="2800" u="sng" spc="-150" dirty="0" smtClean="0">
                <a:solidFill>
                  <a:srgbClr val="7030A0"/>
                </a:solidFill>
              </a:rPr>
              <a:t>a white restaurant owner wielded an </a:t>
            </a:r>
            <a:r>
              <a:rPr lang="en-US" sz="2800" b="1" u="sng" spc="-150" dirty="0" smtClean="0">
                <a:solidFill>
                  <a:srgbClr val="7030A0"/>
                </a:solidFill>
              </a:rPr>
              <a:t>axe</a:t>
            </a:r>
            <a:r>
              <a:rPr lang="en-US" sz="2800" u="sng" spc="-150" dirty="0" smtClean="0">
                <a:solidFill>
                  <a:srgbClr val="7030A0"/>
                </a:solidFill>
              </a:rPr>
              <a:t> at African Americans wanting to enter his whites-only restaurant, Maddox was later elected the governor of Georgia.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  <p:pic>
        <p:nvPicPr>
          <p:cNvPr id="13316" name="Picture 2" descr="C:\Users\mike.montgomery\Pictures\lester maddox ax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114800"/>
            <a:ext cx="236061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2100" y="1219200"/>
            <a:ext cx="2273300" cy="27527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600" smtClean="0"/>
              <a:t>Sit-ins and Freedom Rides, 1960-61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143000"/>
            <a:ext cx="5867400" cy="5562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1960, four African American students, the </a:t>
            </a:r>
            <a:r>
              <a:rPr lang="en-US" sz="2800" dirty="0" smtClean="0">
                <a:solidFill>
                  <a:srgbClr val="00B050"/>
                </a:solidFill>
              </a:rPr>
              <a:t>Greensboro Four</a:t>
            </a:r>
            <a:r>
              <a:rPr lang="en-US" sz="2800" dirty="0" smtClean="0"/>
              <a:t>, held a </a:t>
            </a:r>
            <a:r>
              <a:rPr lang="en-US" sz="2800" b="1" u="sng" dirty="0" smtClean="0">
                <a:solidFill>
                  <a:srgbClr val="00B050"/>
                </a:solidFill>
              </a:rPr>
              <a:t>sit-in</a:t>
            </a:r>
            <a:r>
              <a:rPr lang="en-US" sz="2800" dirty="0" smtClean="0">
                <a:solidFill>
                  <a:srgbClr val="00B050"/>
                </a:solidFill>
              </a:rPr>
              <a:t> at a “Whites-Only” lunch counter in North Carolina.</a:t>
            </a:r>
          </a:p>
          <a:p>
            <a:pPr eaLnBrk="1" hangingPunct="1"/>
            <a:r>
              <a:rPr lang="en-US" sz="2800" dirty="0" smtClean="0"/>
              <a:t>The non-violent sit-ins spread!</a:t>
            </a:r>
          </a:p>
          <a:p>
            <a:pPr eaLnBrk="1" hangingPunct="1"/>
            <a:r>
              <a:rPr lang="en-US" sz="2800" dirty="0" smtClean="0"/>
              <a:t>1961</a:t>
            </a:r>
            <a:r>
              <a:rPr lang="en-US" sz="2800" dirty="0" smtClean="0">
                <a:solidFill>
                  <a:srgbClr val="00B050"/>
                </a:solidFill>
              </a:rPr>
              <a:t>, interracial groups rode buses in </a:t>
            </a:r>
            <a:r>
              <a:rPr lang="en-US" sz="2800" b="1" u="sng" dirty="0" smtClean="0">
                <a:solidFill>
                  <a:srgbClr val="00B050"/>
                </a:solidFill>
              </a:rPr>
              <a:t>Freedom Rides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in the South to stop segregation.</a:t>
            </a:r>
          </a:p>
          <a:p>
            <a:pPr eaLnBrk="1" hangingPunct="1"/>
            <a:r>
              <a:rPr lang="en-US" sz="2800" dirty="0" smtClean="0"/>
              <a:t>As a result of these non-violent protests lunch counters were desegregated and the federal government was forced to help.</a:t>
            </a:r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6738" y="3986213"/>
            <a:ext cx="3382962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http://americanhistory.si.edu/brown/history/6-legacy/images/sit-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7208" y="1295399"/>
            <a:ext cx="3111517" cy="2419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Ruby Bridges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52800" cy="4525963"/>
          </a:xfrm>
        </p:spPr>
        <p:txBody>
          <a:bodyPr/>
          <a:lstStyle/>
          <a:p>
            <a:r>
              <a:rPr lang="en-US" dirty="0" smtClean="0"/>
              <a:t>1960 </a:t>
            </a:r>
          </a:p>
          <a:p>
            <a:r>
              <a:rPr lang="en-US" dirty="0" smtClean="0"/>
              <a:t>First African American to attend the all white school in her neighborhood in New Orleans.</a:t>
            </a:r>
          </a:p>
          <a:p>
            <a:r>
              <a:rPr lang="en-US" sz="1600" dirty="0" smtClean="0">
                <a:hlinkClick r:id="rId2"/>
              </a:rPr>
              <a:t>https://www.youtube.com/watch?v=ecBORXfap9A</a:t>
            </a:r>
            <a:endParaRPr lang="en-US" sz="1600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6388" name="Content Placeholder 5" descr="Ruby Bridge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48400" y="914400"/>
            <a:ext cx="2895600" cy="4445000"/>
          </a:xfrm>
        </p:spPr>
      </p:pic>
      <p:pic>
        <p:nvPicPr>
          <p:cNvPr id="16389" name="Content Placeholder 6" descr="Ruby Bridges_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1981200"/>
            <a:ext cx="3001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pPr eaLnBrk="1" hangingPunct="1"/>
            <a:r>
              <a:rPr lang="en-US" sz="3600" smtClean="0"/>
              <a:t>MLK’s ‘Letter from a Birmingham Jail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762000"/>
            <a:ext cx="6400800" cy="5943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MLK was emerging as the leader of the Civil Rights Movement with   </a:t>
            </a:r>
            <a:r>
              <a:rPr lang="en-US" sz="2800" b="1" u="sng" dirty="0" smtClean="0">
                <a:solidFill>
                  <a:srgbClr val="7030A0"/>
                </a:solidFill>
              </a:rPr>
              <a:t>non-violence</a:t>
            </a:r>
            <a:r>
              <a:rPr lang="en-US" sz="2800" u="sng" dirty="0" smtClean="0">
                <a:solidFill>
                  <a:srgbClr val="7030A0"/>
                </a:solidFill>
              </a:rPr>
              <a:t> to resist unjust laws</a:t>
            </a:r>
            <a:r>
              <a:rPr lang="en-US" sz="2800" u="sng" dirty="0" smtClean="0"/>
              <a:t>.</a:t>
            </a:r>
          </a:p>
          <a:p>
            <a:pPr eaLnBrk="1" hangingPunct="1"/>
            <a:r>
              <a:rPr lang="en-US" sz="2800" dirty="0" smtClean="0"/>
              <a:t>King’s followed in </a:t>
            </a:r>
            <a:r>
              <a:rPr lang="en-US" sz="2800" u="sng" dirty="0" smtClean="0">
                <a:solidFill>
                  <a:srgbClr val="7030A0"/>
                </a:solidFill>
              </a:rPr>
              <a:t>Gandhi’s steps in practicing </a:t>
            </a:r>
            <a:r>
              <a:rPr lang="en-US" sz="2800" b="1" u="sng" dirty="0" smtClean="0">
                <a:solidFill>
                  <a:srgbClr val="7030A0"/>
                </a:solidFill>
              </a:rPr>
              <a:t>civil disobedience</a:t>
            </a:r>
            <a:r>
              <a:rPr lang="en-US" sz="2800" dirty="0" smtClean="0"/>
              <a:t> saying </a:t>
            </a:r>
            <a:r>
              <a:rPr lang="en-US" sz="2800" i="1" u="sng" dirty="0" smtClean="0">
                <a:solidFill>
                  <a:srgbClr val="7030A0"/>
                </a:solidFill>
              </a:rPr>
              <a:t>‘everyone has a moral responsibility to disobey unjust laws’.</a:t>
            </a:r>
          </a:p>
          <a:p>
            <a:pPr eaLnBrk="1" hangingPunct="1"/>
            <a:r>
              <a:rPr lang="en-US" sz="2800" dirty="0" smtClean="0"/>
              <a:t>When MLK led a march in Birmingham, Alabama he was arrested and jailed. </a:t>
            </a:r>
          </a:p>
          <a:p>
            <a:pPr eaLnBrk="1" hangingPunct="1"/>
            <a:r>
              <a:rPr lang="en-US" sz="2800" dirty="0" smtClean="0"/>
              <a:t>In a </a:t>
            </a:r>
            <a:r>
              <a:rPr lang="en-US" sz="2800" i="1" u="sng" dirty="0" smtClean="0">
                <a:solidFill>
                  <a:srgbClr val="7030A0"/>
                </a:solidFill>
              </a:rPr>
              <a:t>“Letter from a Birmingham Jail”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smtClean="0"/>
              <a:t>MLK </a:t>
            </a:r>
            <a:r>
              <a:rPr lang="en-US" sz="2800" u="sng" dirty="0" smtClean="0">
                <a:solidFill>
                  <a:srgbClr val="7030A0"/>
                </a:solidFill>
              </a:rPr>
              <a:t>explained why blacks could no longer wait patiently for their rights</a:t>
            </a:r>
            <a:r>
              <a:rPr lang="en-US" sz="2800" u="sng" dirty="0" smtClean="0"/>
              <a:t>.</a:t>
            </a:r>
          </a:p>
          <a:p>
            <a:pPr eaLnBrk="1" hangingPunct="1"/>
            <a:endParaRPr lang="en-US" sz="2800" dirty="0" smtClean="0"/>
          </a:p>
        </p:txBody>
      </p:sp>
      <p:pic>
        <p:nvPicPr>
          <p:cNvPr id="15364" name="Picture 3" descr="C:\Users\mike.montgomery\Pictures\mlk let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5438" y="1676400"/>
            <a:ext cx="2209800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566980" y="5410200"/>
            <a:ext cx="2272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https://www.youtube.com/watch?v=knFojb020bY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9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The March on Washington, 1963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9050" y="1066800"/>
            <a:ext cx="6419850" cy="5791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1963, to gain support for a Civil Rights bill that was before Congress  MLK led a  </a:t>
            </a:r>
            <a:r>
              <a:rPr lang="en-US" sz="2800" b="1" u="sng" dirty="0" smtClean="0">
                <a:solidFill>
                  <a:srgbClr val="7030A0"/>
                </a:solidFill>
              </a:rPr>
              <a:t>‘March on Washington</a:t>
            </a:r>
            <a:r>
              <a:rPr lang="en-US" sz="2800" u="sng" dirty="0" smtClean="0">
                <a:solidFill>
                  <a:srgbClr val="7030A0"/>
                </a:solidFill>
              </a:rPr>
              <a:t>’.</a:t>
            </a:r>
          </a:p>
          <a:p>
            <a:pPr eaLnBrk="1" hangingPunct="1"/>
            <a:r>
              <a:rPr lang="en-US" sz="2800" dirty="0" smtClean="0"/>
              <a:t>It would be the largest demonstration of human rights in history.</a:t>
            </a:r>
          </a:p>
          <a:p>
            <a:pPr eaLnBrk="1" hangingPunct="1"/>
            <a:r>
              <a:rPr lang="en-US" sz="2800" dirty="0" smtClean="0"/>
              <a:t>It was here that King gave his famous </a:t>
            </a:r>
            <a:r>
              <a:rPr lang="en-US" sz="2800" b="1" u="sng" dirty="0" smtClean="0">
                <a:solidFill>
                  <a:srgbClr val="7030A0"/>
                </a:solidFill>
              </a:rPr>
              <a:t>‘I Have a Dream’ </a:t>
            </a:r>
            <a:r>
              <a:rPr lang="en-US" sz="2800" u="sng" dirty="0" smtClean="0">
                <a:solidFill>
                  <a:srgbClr val="7030A0"/>
                </a:solidFill>
              </a:rPr>
              <a:t>speech</a:t>
            </a:r>
            <a:r>
              <a:rPr lang="en-US" sz="2800" u="sng" dirty="0" smtClean="0"/>
              <a:t>.</a:t>
            </a:r>
          </a:p>
          <a:p>
            <a:pPr eaLnBrk="1" hangingPunct="1"/>
            <a:r>
              <a:rPr lang="en-US" sz="2800" dirty="0" smtClean="0"/>
              <a:t>King would later meet with JFK.</a:t>
            </a:r>
          </a:p>
          <a:p>
            <a:pPr eaLnBrk="1" hangingPunct="1"/>
            <a:r>
              <a:rPr lang="en-US" sz="2800" dirty="0" smtClean="0"/>
              <a:t>A few months later JFK was killed, but there was a new willingness in Congress to pass legislation for Civil Rights.</a:t>
            </a:r>
          </a:p>
        </p:txBody>
      </p:sp>
      <p:pic>
        <p:nvPicPr>
          <p:cNvPr id="17412" name="Picture 4" descr="MarchonWashing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838200"/>
            <a:ext cx="25495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MLKinDC"/>
          <p:cNvPicPr>
            <a:picLocks noChangeAspect="1" noChangeArrowheads="1"/>
          </p:cNvPicPr>
          <p:nvPr/>
        </p:nvPicPr>
        <p:blipFill>
          <a:blip r:embed="rId3" cstate="print"/>
          <a:srcRect l="119" t="11536" r="23985" b="3870"/>
          <a:stretch>
            <a:fillRect/>
          </a:stretch>
        </p:blipFill>
        <p:spPr bwMode="auto">
          <a:xfrm>
            <a:off x="6430963" y="2971800"/>
            <a:ext cx="256063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5275" y="5064125"/>
            <a:ext cx="2117725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573405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Civil Rights Act of 1964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9050" y="1066800"/>
            <a:ext cx="6419850" cy="5791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1963, JFK is assassinated and LBJ becomes the president.</a:t>
            </a:r>
          </a:p>
          <a:p>
            <a:pPr eaLnBrk="1" hangingPunct="1">
              <a:defRPr/>
            </a:pPr>
            <a:r>
              <a:rPr lang="en-US" sz="2800" dirty="0" smtClean="0"/>
              <a:t>As President, LBJ pushed through new legislation on civil rights.</a:t>
            </a:r>
          </a:p>
          <a:p>
            <a:pPr eaLnBrk="1" hangingPunct="1">
              <a:defRPr/>
            </a:pPr>
            <a:r>
              <a:rPr lang="en-US" sz="2800" dirty="0" smtClean="0"/>
              <a:t>1964, the </a:t>
            </a:r>
            <a:r>
              <a:rPr lang="en-US" sz="2800" b="1" u="sng" dirty="0" smtClean="0">
                <a:solidFill>
                  <a:srgbClr val="7030A0"/>
                </a:solidFill>
              </a:rPr>
              <a:t>Civil Rights Act of 1964 </a:t>
            </a:r>
            <a:r>
              <a:rPr lang="en-US" sz="2800" dirty="0" smtClean="0"/>
              <a:t>is signed into law by LBJ.</a:t>
            </a:r>
          </a:p>
          <a:p>
            <a:pPr eaLnBrk="1" hangingPunct="1">
              <a:defRPr/>
            </a:pPr>
            <a:r>
              <a:rPr lang="en-US" sz="2800" dirty="0" smtClean="0"/>
              <a:t>The law would –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/>
              <a:t> </a:t>
            </a:r>
            <a:r>
              <a:rPr lang="en-US" sz="2800" i="1" u="sng" dirty="0" smtClean="0">
                <a:solidFill>
                  <a:srgbClr val="7030A0"/>
                </a:solidFill>
              </a:rPr>
              <a:t>prohibit discrimination based on race, color, religion, or ethnic background in hotels, restaurants, and all places of employment doing business with the federal government</a:t>
            </a:r>
            <a:r>
              <a:rPr lang="en-US" sz="2800" u="sng" dirty="0" smtClean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250" y="2590800"/>
            <a:ext cx="2878138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4288" y="4648200"/>
            <a:ext cx="2649537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5" cstate="print"/>
          <a:srcRect b="5151"/>
          <a:stretch>
            <a:fillRect/>
          </a:stretch>
        </p:blipFill>
        <p:spPr bwMode="auto">
          <a:xfrm>
            <a:off x="6172200" y="144463"/>
            <a:ext cx="2855913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The Struggle for Voting Rights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9050" y="1066800"/>
            <a:ext cx="6419850" cy="5791200"/>
          </a:xfrm>
        </p:spPr>
        <p:txBody>
          <a:bodyPr/>
          <a:lstStyle/>
          <a:p>
            <a:pPr eaLnBrk="1" hangingPunct="1"/>
            <a:r>
              <a:rPr lang="en-US" sz="2800" u="sng" dirty="0" smtClean="0">
                <a:solidFill>
                  <a:srgbClr val="7030A0"/>
                </a:solidFill>
              </a:rPr>
              <a:t>1964, </a:t>
            </a:r>
            <a:r>
              <a:rPr lang="en-US" sz="2800" b="1" u="sng" dirty="0" smtClean="0">
                <a:solidFill>
                  <a:srgbClr val="7030A0"/>
                </a:solidFill>
              </a:rPr>
              <a:t>Twenty-Fourth Amendment </a:t>
            </a:r>
            <a:r>
              <a:rPr lang="en-US" sz="2800" u="sng" dirty="0" smtClean="0">
                <a:solidFill>
                  <a:srgbClr val="7030A0"/>
                </a:solidFill>
              </a:rPr>
              <a:t>- eliminated poll taxes in federal elections. (Can’t charge to vote)</a:t>
            </a:r>
          </a:p>
          <a:p>
            <a:pPr eaLnBrk="1" hangingPunct="1"/>
            <a:r>
              <a:rPr lang="en-US" sz="2800" u="sng" dirty="0" smtClean="0">
                <a:solidFill>
                  <a:srgbClr val="00B050"/>
                </a:solidFill>
              </a:rPr>
              <a:t>1965, </a:t>
            </a:r>
            <a:r>
              <a:rPr lang="en-US" sz="2800" b="1" u="sng" dirty="0" smtClean="0">
                <a:solidFill>
                  <a:srgbClr val="00B050"/>
                </a:solidFill>
              </a:rPr>
              <a:t>Selma Marches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/>
              <a:t>– MLK led marches in Selma, Alabama to demand voting rights for African Americans, but demonstrators were attacked by the police.</a:t>
            </a:r>
          </a:p>
          <a:p>
            <a:pPr eaLnBrk="1" hangingPunct="1"/>
            <a:r>
              <a:rPr lang="en-US" sz="2800" u="sng" dirty="0" smtClean="0">
                <a:solidFill>
                  <a:srgbClr val="D60093"/>
                </a:solidFill>
              </a:rPr>
              <a:t>1965, </a:t>
            </a:r>
            <a:r>
              <a:rPr lang="en-US" sz="2800" b="1" u="sng" dirty="0" smtClean="0">
                <a:solidFill>
                  <a:srgbClr val="D60093"/>
                </a:solidFill>
              </a:rPr>
              <a:t>Voting Rights Act of 1965 </a:t>
            </a:r>
            <a:r>
              <a:rPr lang="en-US" sz="2800" u="sng" dirty="0" smtClean="0">
                <a:solidFill>
                  <a:srgbClr val="D60093"/>
                </a:solidFill>
              </a:rPr>
              <a:t>-  LBJ signed bill into law that ended poll taxes</a:t>
            </a:r>
            <a:r>
              <a:rPr lang="en-US" sz="2800" dirty="0" smtClean="0"/>
              <a:t> and led to an increase in number of black voters.</a:t>
            </a:r>
          </a:p>
        </p:txBody>
      </p:sp>
      <p:pic>
        <p:nvPicPr>
          <p:cNvPr id="18436" name="Picture 2" descr="C:\Users\mike.montgomery\Pictures\24th pro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3975" y="914400"/>
            <a:ext cx="2663825" cy="17938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8437" name="Picture 3" descr="C:\Users\mike.montgomery\Pictures\selma bridge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3013" y="2838450"/>
            <a:ext cx="2684462" cy="19621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5105400"/>
            <a:ext cx="2695575" cy="16065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2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532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63462E-7 L -0.34739 -0.4164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5325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39 -0.41645 L -0.00573 -0.0281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Affirmative Action, 1965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7162800" cy="5943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1965, LBJ signs Executive Order requiring employers with the federal government to take positive steps to increase minority employees, later women were added.</a:t>
            </a:r>
          </a:p>
          <a:p>
            <a:pPr eaLnBrk="1" hangingPunct="1"/>
            <a:r>
              <a:rPr lang="en-US" sz="2800" b="1" u="sng" dirty="0" smtClean="0">
                <a:solidFill>
                  <a:srgbClr val="7030A0"/>
                </a:solidFill>
              </a:rPr>
              <a:t>Affirmative Action </a:t>
            </a:r>
            <a:r>
              <a:rPr lang="en-US" sz="2800" u="sng" dirty="0" smtClean="0">
                <a:solidFill>
                  <a:srgbClr val="7030A0"/>
                </a:solidFill>
              </a:rPr>
              <a:t>programs increased number of minorities in colleges and businesses, but some said this was a form   of reverse discrimination.</a:t>
            </a:r>
          </a:p>
          <a:p>
            <a:pPr eaLnBrk="1" hangingPunct="1"/>
            <a:r>
              <a:rPr lang="en-US" sz="2800" dirty="0" smtClean="0"/>
              <a:t>In </a:t>
            </a:r>
            <a:r>
              <a:rPr lang="en-US" sz="2800" b="1" i="1" u="sng" dirty="0" smtClean="0">
                <a:solidFill>
                  <a:srgbClr val="7030A0"/>
                </a:solidFill>
              </a:rPr>
              <a:t>“Regents of U. of California v. </a:t>
            </a:r>
            <a:r>
              <a:rPr lang="en-US" sz="2800" b="1" i="1" u="sng" dirty="0" err="1" smtClean="0">
                <a:solidFill>
                  <a:srgbClr val="7030A0"/>
                </a:solidFill>
              </a:rPr>
              <a:t>Bakke</a:t>
            </a:r>
            <a:r>
              <a:rPr lang="en-US" sz="2800" b="1" i="1" u="sng" dirty="0" smtClean="0">
                <a:solidFill>
                  <a:srgbClr val="7030A0"/>
                </a:solidFill>
              </a:rPr>
              <a:t>”</a:t>
            </a:r>
            <a:r>
              <a:rPr lang="en-US" sz="2800" b="1" u="sng" dirty="0" smtClean="0">
                <a:solidFill>
                  <a:srgbClr val="7030A0"/>
                </a:solidFill>
              </a:rPr>
              <a:t>,</a:t>
            </a:r>
            <a:r>
              <a:rPr lang="en-US" sz="2800" u="sng" dirty="0" smtClean="0">
                <a:solidFill>
                  <a:srgbClr val="7030A0"/>
                </a:solidFill>
              </a:rPr>
              <a:t> the Supreme Court upheld affirmative action, but not use of racial quotas</a:t>
            </a:r>
            <a:r>
              <a:rPr lang="en-US" sz="2800" u="sng" dirty="0" smtClean="0"/>
              <a:t>.</a:t>
            </a:r>
          </a:p>
        </p:txBody>
      </p:sp>
      <p:pic>
        <p:nvPicPr>
          <p:cNvPr id="19460" name="Picture 2" descr="C:\Users\mike.montgomery\Pictures\affirmative action po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2700" y="914400"/>
            <a:ext cx="26289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3" descr="C:\Users\mike.montgomery\Pictures\affirmative bakk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4894263"/>
            <a:ext cx="21907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4"/>
          <p:cNvPicPr>
            <a:picLocks noChangeAspect="1" noChangeArrowheads="1"/>
          </p:cNvPicPr>
          <p:nvPr/>
        </p:nvPicPr>
        <p:blipFill>
          <a:blip r:embed="rId4" cstate="print"/>
          <a:srcRect l="8984" r="11015"/>
          <a:stretch>
            <a:fillRect/>
          </a:stretch>
        </p:blipFill>
        <p:spPr bwMode="auto">
          <a:xfrm>
            <a:off x="6888163" y="3048000"/>
            <a:ext cx="2103437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Billy Graham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9050" y="1066800"/>
            <a:ext cx="6419850" cy="5791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One outspoken supporter of civil rights was Billy Graham.</a:t>
            </a:r>
          </a:p>
          <a:p>
            <a:pPr eaLnBrk="1" hangingPunct="1"/>
            <a:r>
              <a:rPr lang="en-US" sz="2800" dirty="0" smtClean="0"/>
              <a:t>Billy Graham </a:t>
            </a:r>
            <a:r>
              <a:rPr lang="en-US" sz="2800" u="sng" dirty="0" smtClean="0">
                <a:solidFill>
                  <a:srgbClr val="7030A0"/>
                </a:solidFill>
              </a:rPr>
              <a:t>a Christian preacher and spiritual advisor to several presidents.</a:t>
            </a:r>
          </a:p>
          <a:p>
            <a:pPr eaLnBrk="1" hangingPunct="1"/>
            <a:r>
              <a:rPr lang="en-US" sz="2800" dirty="0" smtClean="0"/>
              <a:t>Graham became an opponent of segregation and had even </a:t>
            </a:r>
            <a:r>
              <a:rPr lang="en-US" sz="2800" u="sng" dirty="0" smtClean="0">
                <a:solidFill>
                  <a:srgbClr val="7030A0"/>
                </a:solidFill>
              </a:rPr>
              <a:t>paid to get MLK out of jail.</a:t>
            </a:r>
          </a:p>
          <a:p>
            <a:pPr eaLnBrk="1" hangingPunct="1"/>
            <a:r>
              <a:rPr lang="en-US" sz="2800" dirty="0" smtClean="0"/>
              <a:t>Graham </a:t>
            </a:r>
            <a:r>
              <a:rPr lang="en-US" sz="2800" u="sng" dirty="0" smtClean="0">
                <a:solidFill>
                  <a:srgbClr val="7030A0"/>
                </a:solidFill>
              </a:rPr>
              <a:t>advised Eisenhower to send troops to protect the Little Rock Nine.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4300" y="2819400"/>
            <a:ext cx="2552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3675" y="4705350"/>
            <a:ext cx="237172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6525" y="762000"/>
            <a:ext cx="24288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Malcolm X</a:t>
            </a:r>
          </a:p>
        </p:txBody>
      </p:sp>
      <p:pic>
        <p:nvPicPr>
          <p:cNvPr id="23555" name="Content Placeholder 6" descr="Malcom X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2057400"/>
            <a:ext cx="4232275" cy="3100388"/>
          </a:xfrm>
        </p:spPr>
      </p:pic>
      <p:sp>
        <p:nvSpPr>
          <p:cNvPr id="2355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Muslim minister</a:t>
            </a:r>
          </a:p>
          <a:p>
            <a:r>
              <a:rPr lang="en-US" dirty="0" smtClean="0"/>
              <a:t>Advocated violence, when necessary</a:t>
            </a:r>
          </a:p>
          <a:p>
            <a:r>
              <a:rPr lang="en-US" dirty="0" smtClean="0"/>
              <a:t>Known as the “opposite” of MLK in his tactics, but still wanted equality.</a:t>
            </a:r>
          </a:p>
          <a:p>
            <a:r>
              <a:rPr lang="en-US" sz="2400" dirty="0" smtClean="0">
                <a:hlinkClick r:id="rId3"/>
              </a:rPr>
              <a:t>(first two min) https://www.youtube.com/watch?v=h4PqLKWuwyU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More influential people.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dirty="0" smtClean="0"/>
              <a:t>Shirley Chisholm</a:t>
            </a:r>
          </a:p>
          <a:p>
            <a:pPr lvl="1"/>
            <a:r>
              <a:rPr lang="en-US" dirty="0" smtClean="0"/>
              <a:t>First African American elected to the US Congress.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525963"/>
          </a:xfrm>
        </p:spPr>
        <p:txBody>
          <a:bodyPr/>
          <a:lstStyle/>
          <a:p>
            <a:r>
              <a:rPr lang="en-US" dirty="0" smtClean="0"/>
              <a:t>Barbara Jordan</a:t>
            </a:r>
          </a:p>
          <a:p>
            <a:pPr lvl="1"/>
            <a:r>
              <a:rPr lang="en-US" dirty="0" smtClean="0"/>
              <a:t> First African American woman elected to the TEXAS State Senate. </a:t>
            </a:r>
            <a:endParaRPr lang="en-US" dirty="0"/>
          </a:p>
        </p:txBody>
      </p:sp>
      <p:pic>
        <p:nvPicPr>
          <p:cNvPr id="6" name="Picture 2" descr="https://upload.wikimedia.org/wikipedia/commons/archive/1/10/20160202012946!Shirley_Chishol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1" y="3048000"/>
            <a:ext cx="2286000" cy="3598110"/>
          </a:xfrm>
          <a:prstGeom prst="rect">
            <a:avLst/>
          </a:prstGeom>
          <a:noFill/>
        </p:spPr>
      </p:pic>
      <p:pic>
        <p:nvPicPr>
          <p:cNvPr id="1028" name="Picture 4" descr="http://cp91279.biography.com/1000509261001/1000509261001_2034007132001_Barbara-Jordan-Keynote-Addre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581400"/>
            <a:ext cx="3666067" cy="2062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8851</TotalTime>
  <Words>1539</Words>
  <Application>Microsoft Office PowerPoint</Application>
  <PresentationFormat>On-screen Show (4:3)</PresentationFormat>
  <Paragraphs>116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Slide 1</vt:lpstr>
      <vt:lpstr>Civil War Amendments</vt:lpstr>
      <vt:lpstr>Journal #1</vt:lpstr>
      <vt:lpstr>The Truman Years, 1945-1953</vt:lpstr>
      <vt:lpstr>Plessy v. Ferguson, 1896</vt:lpstr>
      <vt:lpstr>Brown v. Board of Education, 1954</vt:lpstr>
      <vt:lpstr>The Brown Decision</vt:lpstr>
      <vt:lpstr>‘Separate but Equal’ ?</vt:lpstr>
      <vt:lpstr>Sweatt v. Painter, 1950</vt:lpstr>
      <vt:lpstr>NAACP Challenges ‘Separate But Equal’</vt:lpstr>
      <vt:lpstr>The Montgomery Bus Boycott, 1955-56 </vt:lpstr>
      <vt:lpstr>Civil Rights Act, 1957</vt:lpstr>
      <vt:lpstr>The Little Rock Nine</vt:lpstr>
      <vt:lpstr>Southerners Resist Integration</vt:lpstr>
      <vt:lpstr>Sit-ins and Freedom Rides, 1960-61</vt:lpstr>
      <vt:lpstr>Ruby Bridges</vt:lpstr>
      <vt:lpstr>MLK’s ‘Letter from a Birmingham Jail</vt:lpstr>
      <vt:lpstr>The March on Washington, 1963</vt:lpstr>
      <vt:lpstr>Civil Rights Act of 1964</vt:lpstr>
      <vt:lpstr>The Struggle for Voting Rights</vt:lpstr>
      <vt:lpstr>Affirmative Action, 1965</vt:lpstr>
      <vt:lpstr>Billy Graham</vt:lpstr>
      <vt:lpstr>Malcolm X</vt:lpstr>
      <vt:lpstr>More influential people. </vt:lpstr>
    </vt:vector>
  </TitlesOfParts>
  <Company>smcisd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mike.montgomery</dc:creator>
  <cp:lastModifiedBy>Administrator</cp:lastModifiedBy>
  <cp:revision>560</cp:revision>
  <dcterms:created xsi:type="dcterms:W3CDTF">2008-02-22T18:04:07Z</dcterms:created>
  <dcterms:modified xsi:type="dcterms:W3CDTF">2018-03-08T14:09:59Z</dcterms:modified>
</cp:coreProperties>
</file>