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303" r:id="rId3"/>
    <p:sldId id="299" r:id="rId4"/>
    <p:sldId id="277" r:id="rId5"/>
    <p:sldId id="311" r:id="rId6"/>
    <p:sldId id="313" r:id="rId7"/>
    <p:sldId id="301" r:id="rId8"/>
    <p:sldId id="315" r:id="rId9"/>
    <p:sldId id="318" r:id="rId10"/>
    <p:sldId id="324" r:id="rId11"/>
    <p:sldId id="316" r:id="rId12"/>
    <p:sldId id="319" r:id="rId13"/>
    <p:sldId id="321" r:id="rId14"/>
    <p:sldId id="320" r:id="rId15"/>
    <p:sldId id="326" r:id="rId16"/>
    <p:sldId id="322" r:id="rId17"/>
    <p:sldId id="314" r:id="rId18"/>
    <p:sldId id="323" r:id="rId19"/>
    <p:sldId id="325" r:id="rId20"/>
    <p:sldId id="333" r:id="rId21"/>
    <p:sldId id="334" r:id="rId22"/>
    <p:sldId id="335" r:id="rId23"/>
    <p:sldId id="327" r:id="rId24"/>
    <p:sldId id="336" r:id="rId25"/>
    <p:sldId id="302" r:id="rId26"/>
    <p:sldId id="317" r:id="rId27"/>
    <p:sldId id="337" r:id="rId28"/>
    <p:sldId id="332" r:id="rId29"/>
    <p:sldId id="340" r:id="rId30"/>
    <p:sldId id="341" r:id="rId31"/>
    <p:sldId id="330" r:id="rId32"/>
    <p:sldId id="328" r:id="rId33"/>
    <p:sldId id="329" r:id="rId34"/>
    <p:sldId id="339" r:id="rId35"/>
    <p:sldId id="338" r:id="rId36"/>
    <p:sldId id="343" r:id="rId37"/>
    <p:sldId id="345" r:id="rId38"/>
    <p:sldId id="342" r:id="rId39"/>
    <p:sldId id="346" r:id="rId40"/>
    <p:sldId id="349" r:id="rId41"/>
    <p:sldId id="348" r:id="rId42"/>
    <p:sldId id="347" r:id="rId43"/>
    <p:sldId id="350" r:id="rId44"/>
  </p:sldIdLst>
  <p:sldSz cx="9144000" cy="6858000" type="screen4x3"/>
  <p:notesSz cx="6858000" cy="9144000"/>
  <p:embeddedFontLst>
    <p:embeddedFont>
      <p:font typeface="Rockwell Extra Bold" pitchFamily="18" charset="0"/>
      <p:bold r:id="rId45"/>
    </p:embeddedFont>
    <p:embeddedFont>
      <p:font typeface="Comic Sans MS" pitchFamily="66" charset="0"/>
      <p:regular r:id="rId46"/>
      <p:bold r:id="rId47"/>
    </p:embeddedFont>
    <p:embeddedFont>
      <p:font typeface="Book Antiqua" pitchFamily="18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3300"/>
    <a:srgbClr val="FF3300"/>
    <a:srgbClr val="FFFF00"/>
    <a:srgbClr val="FD796B"/>
    <a:srgbClr val="FC5442"/>
    <a:srgbClr val="996633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68242" autoAdjust="0"/>
  </p:normalViewPr>
  <p:slideViewPr>
    <p:cSldViewPr>
      <p:cViewPr varScale="1">
        <p:scale>
          <a:sx n="43" d="100"/>
          <a:sy n="43" d="100"/>
        </p:scale>
        <p:origin x="-12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86" name="Picture 62"/>
          <p:cNvPicPr>
            <a:picLocks noChangeAspect="1" noChangeArrowheads="1"/>
          </p:cNvPicPr>
          <p:nvPr userDrawn="1"/>
        </p:nvPicPr>
        <p:blipFill>
          <a:blip r:embed="rId13" cstate="print">
            <a:lum bright="30000" contrast="30000"/>
          </a:blip>
          <a:srcRect/>
          <a:stretch>
            <a:fillRect/>
          </a:stretch>
        </p:blipFill>
        <p:spPr bwMode="auto">
          <a:xfrm>
            <a:off x="0" y="0"/>
            <a:ext cx="167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87" name="Line 63"/>
          <p:cNvSpPr>
            <a:spLocks noChangeShapeType="1"/>
          </p:cNvSpPr>
          <p:nvPr userDrawn="1"/>
        </p:nvSpPr>
        <p:spPr bwMode="auto">
          <a:xfrm>
            <a:off x="167640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5" name="WordArt 7"/>
          <p:cNvSpPr>
            <a:spLocks noChangeArrowheads="1" noChangeShapeType="1" noTextEdit="1"/>
          </p:cNvSpPr>
          <p:nvPr/>
        </p:nvSpPr>
        <p:spPr bwMode="auto">
          <a:xfrm>
            <a:off x="2667000" y="838200"/>
            <a:ext cx="5486400" cy="342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Final Regents</a:t>
            </a:r>
          </a:p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Review:</a:t>
            </a:r>
          </a:p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Rome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2590800" y="5197475"/>
            <a:ext cx="6019800" cy="860425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  <a:effectLst>
            <a:outerShdw dist="28398" dir="3806097" algn="ctr" rotWithShape="0">
              <a:srgbClr val="CC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By:  Susan M. Pojer</a:t>
            </a:r>
            <a:b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Horace Greeley H.S.  Chappaqua, NY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2209800" y="136525"/>
            <a:ext cx="670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Geography of Rome</a:t>
            </a:r>
          </a:p>
        </p:txBody>
      </p:sp>
      <p:pic>
        <p:nvPicPr>
          <p:cNvPr id="103427" name="Picture 3" descr="map-Topography of Italy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 l="12222" r="1111" b="3511"/>
          <a:stretch>
            <a:fillRect/>
          </a:stretch>
        </p:blipFill>
        <p:spPr bwMode="auto">
          <a:xfrm>
            <a:off x="2057400" y="1143000"/>
            <a:ext cx="6705600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WordArt 2"/>
          <p:cNvSpPr>
            <a:spLocks noChangeArrowheads="1" noChangeShapeType="1" noTextEdit="1"/>
          </p:cNvSpPr>
          <p:nvPr/>
        </p:nvSpPr>
        <p:spPr bwMode="auto">
          <a:xfrm>
            <a:off x="2590800" y="1676400"/>
            <a:ext cx="5486400" cy="342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The History</a:t>
            </a:r>
          </a:p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of</a:t>
            </a:r>
          </a:p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Ancient Italy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2133600" y="136525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Italy in 750 BCE</a:t>
            </a:r>
          </a:p>
        </p:txBody>
      </p:sp>
      <p:pic>
        <p:nvPicPr>
          <p:cNvPr id="74756" name="Picture 4" descr="map-Rome-750BC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676650" y="914400"/>
            <a:ext cx="3562350" cy="5600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1905000" y="2286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Influence of the Etruscans</a:t>
            </a:r>
          </a:p>
        </p:txBody>
      </p:sp>
      <p:pic>
        <p:nvPicPr>
          <p:cNvPr id="111620" name="Picture 4" descr="Etruscan Sarcophagus-6c BC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2514600" y="2743200"/>
            <a:ext cx="5943600" cy="367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4343400" y="1136650"/>
            <a:ext cx="21478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39725" indent="-339725">
              <a:buClr>
                <a:srgbClr val="FF3300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Writing</a:t>
            </a:r>
          </a:p>
          <a:p>
            <a:pPr marL="339725" indent="-339725">
              <a:buClr>
                <a:srgbClr val="FF3300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Religion</a:t>
            </a:r>
          </a:p>
          <a:p>
            <a:pPr marL="339725" indent="-339725">
              <a:buClr>
                <a:srgbClr val="FF3300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1905000" y="228600"/>
            <a:ext cx="70866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Mythical Founding of Rome:</a:t>
            </a:r>
            <a:b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Romulus &amp; Remus</a:t>
            </a:r>
          </a:p>
        </p:txBody>
      </p:sp>
      <p:pic>
        <p:nvPicPr>
          <p:cNvPr id="113668" name="Picture 4" descr="Romulus &amp; Remus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895600" y="2362200"/>
            <a:ext cx="5029200" cy="4173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WordArt 2"/>
          <p:cNvSpPr>
            <a:spLocks noChangeArrowheads="1" noChangeShapeType="1" noTextEdit="1"/>
          </p:cNvSpPr>
          <p:nvPr/>
        </p:nvSpPr>
        <p:spPr bwMode="auto">
          <a:xfrm>
            <a:off x="2667000" y="1600200"/>
            <a:ext cx="5486400" cy="342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The Roman</a:t>
            </a:r>
          </a:p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Republic:</a:t>
            </a:r>
          </a:p>
          <a:p>
            <a:pPr algn="ctr"/>
            <a:r>
              <a:rPr lang="en-US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509 BCE - 27 BCE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1752600" y="34925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Republican Government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1828800" y="1557338"/>
            <a:ext cx="7086600" cy="411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>
                <a:latin typeface="Comic Sans MS" pitchFamily="66" charset="0"/>
              </a:rPr>
              <a:t>2 Consuls</a:t>
            </a:r>
          </a:p>
          <a:p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                 (Rulers of Rome)</a:t>
            </a:r>
          </a:p>
          <a:p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/>
            </a:r>
            <a:br>
              <a:rPr lang="en-US" b="1">
                <a:solidFill>
                  <a:srgbClr val="CC3300"/>
                </a:solidFill>
                <a:latin typeface="Comic Sans MS" pitchFamily="66" charset="0"/>
              </a:rPr>
            </a:br>
            <a:endParaRPr lang="en-US" b="1">
              <a:solidFill>
                <a:srgbClr val="CC3300"/>
              </a:solidFill>
              <a:latin typeface="Comic Sans MS" pitchFamily="66" charset="0"/>
            </a:endParaRPr>
          </a:p>
          <a:p>
            <a:pPr algn="ctr"/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 </a:t>
            </a:r>
            <a:r>
              <a:rPr lang="en-US" sz="3200" b="1">
                <a:latin typeface="Comic Sans MS" pitchFamily="66" charset="0"/>
              </a:rPr>
              <a:t>Senate</a:t>
            </a:r>
          </a:p>
          <a:p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      (Representative body for </a:t>
            </a:r>
            <a:r>
              <a:rPr lang="en-US" b="1" i="1">
                <a:solidFill>
                  <a:srgbClr val="CC3300"/>
                </a:solidFill>
                <a:latin typeface="Comic Sans MS" pitchFamily="66" charset="0"/>
              </a:rPr>
              <a:t>patricians</a:t>
            </a:r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)</a:t>
            </a:r>
          </a:p>
          <a:p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/>
            </a:r>
            <a:br>
              <a:rPr lang="en-US" b="1">
                <a:solidFill>
                  <a:srgbClr val="CC3300"/>
                </a:solidFill>
                <a:latin typeface="Comic Sans MS" pitchFamily="66" charset="0"/>
              </a:rPr>
            </a:br>
            <a:endParaRPr lang="en-US" b="1">
              <a:solidFill>
                <a:srgbClr val="CC3300"/>
              </a:solidFill>
              <a:latin typeface="Comic Sans MS" pitchFamily="66" charset="0"/>
            </a:endParaRPr>
          </a:p>
          <a:p>
            <a:pPr algn="ctr"/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    </a:t>
            </a:r>
            <a:r>
              <a:rPr lang="en-US" sz="3200" b="1">
                <a:latin typeface="Comic Sans MS" pitchFamily="66" charset="0"/>
              </a:rPr>
              <a:t>Tribal Assembly</a:t>
            </a:r>
          </a:p>
          <a:p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      (Representative body for </a:t>
            </a:r>
            <a:r>
              <a:rPr lang="en-US" b="1" i="1">
                <a:solidFill>
                  <a:srgbClr val="CC3300"/>
                </a:solidFill>
                <a:latin typeface="Comic Sans MS" pitchFamily="66" charset="0"/>
              </a:rPr>
              <a:t>plebeians</a:t>
            </a:r>
            <a:r>
              <a:rPr lang="en-US" b="1">
                <a:solidFill>
                  <a:srgbClr val="CC3300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115717" name="Line 5"/>
          <p:cNvSpPr>
            <a:spLocks noChangeShapeType="1"/>
          </p:cNvSpPr>
          <p:nvPr/>
        </p:nvSpPr>
        <p:spPr bwMode="auto">
          <a:xfrm>
            <a:off x="6477000" y="40386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>
            <a:off x="6477000" y="56388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1828800" y="228600"/>
            <a:ext cx="7086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Twelve Tables, 450 BCE</a:t>
            </a:r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2743200" y="1441450"/>
            <a:ext cx="53387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39725" indent="-339725">
              <a:buClr>
                <a:srgbClr val="FF3300"/>
              </a:buClr>
              <a:buFont typeface="Wingdings" pitchFamily="2" charset="2"/>
              <a:buChar char="§"/>
            </a:pPr>
            <a:r>
              <a:rPr lang="en-US" sz="2800" b="1">
                <a:latin typeface="Comic Sans MS" pitchFamily="66" charset="0"/>
              </a:rPr>
              <a:t>Providing political and social</a:t>
            </a:r>
            <a:br>
              <a:rPr lang="en-US" sz="2800" b="1">
                <a:latin typeface="Comic Sans MS" pitchFamily="66" charset="0"/>
              </a:rPr>
            </a:br>
            <a:r>
              <a:rPr lang="en-US" sz="2800" b="1">
                <a:latin typeface="Comic Sans MS" pitchFamily="66" charset="0"/>
              </a:rPr>
              <a:t>rights for the plebeians. </a:t>
            </a:r>
          </a:p>
        </p:txBody>
      </p:sp>
      <p:pic>
        <p:nvPicPr>
          <p:cNvPr id="118790" name="Picture 6" descr="12 Tables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630613" y="2667000"/>
            <a:ext cx="3608387" cy="3770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Roman Forum</a:t>
            </a:r>
          </a:p>
        </p:txBody>
      </p:sp>
      <p:pic>
        <p:nvPicPr>
          <p:cNvPr id="124931" name="Picture 3" descr="ROM_forum2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6561" t="11247" r="13766" b="5025"/>
          <a:stretch>
            <a:fillRect/>
          </a:stretch>
        </p:blipFill>
        <p:spPr bwMode="auto">
          <a:xfrm>
            <a:off x="2209800" y="1143000"/>
            <a:ext cx="6477000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1905000" y="2286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Rome’s Early Road System</a:t>
            </a:r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2" cstate="print">
            <a:lum bright="12000" contrast="6000"/>
          </a:blip>
          <a:srcRect/>
          <a:stretch>
            <a:fillRect/>
          </a:stretch>
        </p:blipFill>
        <p:spPr bwMode="auto">
          <a:xfrm>
            <a:off x="2057400" y="1295400"/>
            <a:ext cx="6781800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Roman Roads: </a:t>
            </a:r>
            <a:b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</a:t>
            </a:r>
            <a:r>
              <a:rPr lang="en-US" sz="44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Appian Way</a:t>
            </a:r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3581400" y="1676400"/>
            <a:ext cx="3805238" cy="4843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2133600" y="1524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Roman Aqueducts</a:t>
            </a:r>
          </a:p>
        </p:txBody>
      </p:sp>
      <p:pic>
        <p:nvPicPr>
          <p:cNvPr id="121860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b="8000"/>
          <a:stretch>
            <a:fillRect/>
          </a:stretch>
        </p:blipFill>
        <p:spPr bwMode="auto">
          <a:xfrm>
            <a:off x="3035300" y="1143000"/>
            <a:ext cx="4813300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2057400" y="288925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Roman </a:t>
            </a:r>
            <a:r>
              <a:rPr lang="en-US" sz="48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Colosseum</a:t>
            </a:r>
          </a:p>
        </p:txBody>
      </p:sp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1903413" y="1295400"/>
            <a:ext cx="7011987" cy="5108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2057400" y="288925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Colosseum Interior</a:t>
            </a:r>
          </a:p>
        </p:txBody>
      </p:sp>
      <p:pic>
        <p:nvPicPr>
          <p:cNvPr id="126980" name="Picture 4" descr="ROM_colosflo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r="8998"/>
          <a:stretch>
            <a:fillRect/>
          </a:stretch>
        </p:blipFill>
        <p:spPr bwMode="auto">
          <a:xfrm>
            <a:off x="1905000" y="1219200"/>
            <a:ext cx="6935788" cy="497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2057400" y="288925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Circus Maximus</a:t>
            </a:r>
          </a:p>
        </p:txBody>
      </p:sp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l="6894" t="8774" r="4999" b="12497"/>
          <a:stretch>
            <a:fillRect/>
          </a:stretch>
        </p:blipFill>
        <p:spPr bwMode="auto">
          <a:xfrm>
            <a:off x="1981200" y="1397000"/>
            <a:ext cx="6781800" cy="454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Carthaginian Empire</a:t>
            </a: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133600" y="1295400"/>
            <a:ext cx="6611938" cy="495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00552" presetClass="entr" presetSubtype="81023434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2057400" y="3810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Hannibal’s Route</a:t>
            </a:r>
          </a:p>
        </p:txBody>
      </p:sp>
      <p:pic>
        <p:nvPicPr>
          <p:cNvPr id="123908" name="Picture 4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 r="4198" b="11769"/>
          <a:stretch>
            <a:fillRect/>
          </a:stretch>
        </p:blipFill>
        <p:spPr bwMode="auto">
          <a:xfrm>
            <a:off x="1905000" y="1447800"/>
            <a:ext cx="7010400" cy="4841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2057400" y="3048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Reform Leaders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1981200" y="1204913"/>
            <a:ext cx="68580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9725" indent="-339725">
              <a:spcBef>
                <a:spcPct val="50000"/>
              </a:spcBef>
              <a:buClr>
                <a:srgbClr val="CC3300"/>
              </a:buClr>
              <a:buFont typeface="Wingdings" pitchFamily="2" charset="2"/>
              <a:buChar char="§"/>
            </a:pPr>
            <a:r>
              <a:rPr lang="en-US" sz="2800" b="1">
                <a:solidFill>
                  <a:srgbClr val="000099"/>
                </a:solidFill>
                <a:latin typeface="Book Antiqua" pitchFamily="18" charset="0"/>
              </a:rPr>
              <a:t> </a:t>
            </a:r>
            <a:r>
              <a:rPr lang="en-US" sz="3200" b="1" u="sng">
                <a:solidFill>
                  <a:srgbClr val="003399"/>
                </a:solidFill>
                <a:latin typeface="Comic Sans MS" pitchFamily="66" charset="0"/>
              </a:rPr>
              <a:t>Tiberius and Gaius Gracchus</a:t>
            </a:r>
          </a:p>
          <a:p>
            <a:pPr marL="914400" lvl="1" indent="-457200">
              <a:spcBef>
                <a:spcPct val="50000"/>
              </a:spcBef>
              <a:buClr>
                <a:srgbClr val="000099"/>
              </a:buClr>
              <a:buSzPct val="130000"/>
              <a:buFontTx/>
              <a:buChar char="•"/>
            </a:pPr>
            <a:r>
              <a:rPr lang="en-US" sz="2800" b="1">
                <a:latin typeface="Comic Sans MS" pitchFamily="66" charset="0"/>
              </a:rPr>
              <a:t>the poor should be given grain and small plots of free land.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1981200" y="3489325"/>
            <a:ext cx="670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Military Reformer</a:t>
            </a:r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1981200" y="4191000"/>
            <a:ext cx="69342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6875" indent="-396875">
              <a:spcBef>
                <a:spcPct val="50000"/>
              </a:spcBef>
              <a:buClr>
                <a:srgbClr val="CC3300"/>
              </a:buClr>
              <a:buFont typeface="Wingdings" pitchFamily="2" charset="2"/>
              <a:buChar char="§"/>
            </a:pPr>
            <a:r>
              <a:rPr lang="en-US" sz="2800" b="1">
                <a:solidFill>
                  <a:srgbClr val="000099"/>
                </a:solidFill>
                <a:latin typeface="Book Antiqua" pitchFamily="18" charset="0"/>
              </a:rPr>
              <a:t> </a:t>
            </a:r>
            <a:r>
              <a:rPr lang="en-US" sz="3200" b="1" u="sng">
                <a:solidFill>
                  <a:srgbClr val="000099"/>
                </a:solidFill>
                <a:latin typeface="Comic Sans MS" pitchFamily="66" charset="0"/>
              </a:rPr>
              <a:t>Gaius Marius</a:t>
            </a:r>
          </a:p>
          <a:p>
            <a:pPr marL="914400" lvl="1" indent="-403225">
              <a:spcBef>
                <a:spcPct val="50000"/>
              </a:spcBef>
              <a:buClr>
                <a:srgbClr val="000099"/>
              </a:buClr>
              <a:buSzPct val="130000"/>
              <a:buFontTx/>
              <a:buChar char="•"/>
            </a:pPr>
            <a:r>
              <a:rPr lang="en-US" sz="2800" b="1">
                <a:latin typeface="Comic Sans MS" pitchFamily="66" charset="0"/>
              </a:rPr>
              <a:t>recruited an army from the poor</a:t>
            </a:r>
            <a:br>
              <a:rPr lang="en-US" sz="2800" b="1">
                <a:latin typeface="Comic Sans MS" pitchFamily="66" charset="0"/>
              </a:rPr>
            </a:br>
            <a:r>
              <a:rPr lang="en-US" sz="2800" b="1">
                <a:latin typeface="Comic Sans MS" pitchFamily="66" charset="0"/>
              </a:rPr>
              <a:t>and homeless.</a:t>
            </a:r>
          </a:p>
          <a:p>
            <a:pPr marL="914400" lvl="1" indent="-403225">
              <a:spcBef>
                <a:spcPct val="50000"/>
              </a:spcBef>
              <a:buClr>
                <a:srgbClr val="000099"/>
              </a:buClr>
              <a:buSzPct val="130000"/>
              <a:buFontTx/>
              <a:buChar char="•"/>
            </a:pPr>
            <a:r>
              <a:rPr lang="en-US" sz="2800" b="1">
                <a:latin typeface="Comic Sans MS" pitchFamily="66" charset="0"/>
              </a:rPr>
              <a:t>professional standing army.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7" grpId="0"/>
      <p:bldP spid="125958" grpId="0"/>
      <p:bldP spid="1259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2057400" y="4495800"/>
            <a:ext cx="297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CC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Pompey</a:t>
            </a:r>
          </a:p>
        </p:txBody>
      </p:sp>
      <p:pic>
        <p:nvPicPr>
          <p:cNvPr id="134147" name="Picture 3" descr="pompey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2133600" y="1295400"/>
            <a:ext cx="2693988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4148" name="Picture 4" descr="julius_caesar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3664" t="1471"/>
          <a:stretch>
            <a:fillRect/>
          </a:stretch>
        </p:blipFill>
        <p:spPr bwMode="auto">
          <a:xfrm>
            <a:off x="5791200" y="2819400"/>
            <a:ext cx="2690813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2209800" y="2286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Civil War &amp; Dictators</a:t>
            </a:r>
          </a:p>
        </p:txBody>
      </p:sp>
      <p:sp>
        <p:nvSpPr>
          <p:cNvPr id="134150" name="Text Box 6"/>
          <p:cNvSpPr txBox="1">
            <a:spLocks noChangeArrowheads="1"/>
          </p:cNvSpPr>
          <p:nvPr/>
        </p:nvSpPr>
        <p:spPr bwMode="auto">
          <a:xfrm>
            <a:off x="5638800" y="2209800"/>
            <a:ext cx="297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CC33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Julius Caesar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/>
          <p:cNvSpPr txBox="1">
            <a:spLocks noChangeArrowheads="1"/>
          </p:cNvSpPr>
          <p:nvPr/>
        </p:nvSpPr>
        <p:spPr bwMode="auto">
          <a:xfrm>
            <a:off x="2057400" y="381000"/>
            <a:ext cx="670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Crossing the Rubicon, </a:t>
            </a: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49 BC</a:t>
            </a: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2133600" y="1676400"/>
            <a:ext cx="670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i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Die is Cast!</a:t>
            </a:r>
            <a:endParaRPr lang="en-US" sz="4000" b="1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pic>
        <p:nvPicPr>
          <p:cNvPr id="135173" name="Picture 5" descr="caesar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</a:blip>
          <a:srcRect b="6532"/>
          <a:stretch>
            <a:fillRect/>
          </a:stretch>
        </p:blipFill>
        <p:spPr bwMode="auto">
          <a:xfrm>
            <a:off x="4222750" y="2743200"/>
            <a:ext cx="255905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/>
          <p:cNvSpPr txBox="1">
            <a:spLocks noChangeArrowheads="1"/>
          </p:cNvSpPr>
          <p:nvPr/>
        </p:nvSpPr>
        <p:spPr bwMode="auto">
          <a:xfrm>
            <a:off x="2057400" y="3810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First Triumvirate</a:t>
            </a: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2438400" y="1981200"/>
            <a:ext cx="58674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6875" indent="-396875">
              <a:buClr>
                <a:srgbClr val="FC5442"/>
              </a:buClr>
              <a:buFont typeface="Wingdings" pitchFamily="2" charset="2"/>
              <a:buChar char="§"/>
            </a:pPr>
            <a:r>
              <a:rPr lang="en-US" sz="3600" b="1">
                <a:latin typeface="Comic Sans MS" pitchFamily="66" charset="0"/>
              </a:rPr>
              <a:t>Julius Caesar</a:t>
            </a:r>
            <a:br>
              <a:rPr lang="en-US" sz="3600" b="1">
                <a:latin typeface="Comic Sans MS" pitchFamily="66" charset="0"/>
              </a:rPr>
            </a:br>
            <a:endParaRPr lang="en-US" sz="3600" b="1">
              <a:latin typeface="Comic Sans MS" pitchFamily="66" charset="0"/>
            </a:endParaRPr>
          </a:p>
          <a:p>
            <a:pPr marL="396875" indent="-396875">
              <a:buClr>
                <a:srgbClr val="FC5442"/>
              </a:buClr>
              <a:buFont typeface="Wingdings" pitchFamily="2" charset="2"/>
              <a:buChar char="§"/>
            </a:pPr>
            <a:r>
              <a:rPr lang="en-US" sz="3600" b="1">
                <a:latin typeface="Comic Sans MS" pitchFamily="66" charset="0"/>
              </a:rPr>
              <a:t>Marcus Licinius Crassus</a:t>
            </a:r>
            <a:br>
              <a:rPr lang="en-US" sz="3600" b="1">
                <a:latin typeface="Comic Sans MS" pitchFamily="66" charset="0"/>
              </a:rPr>
            </a:br>
            <a:endParaRPr lang="en-US" sz="3600" b="1">
              <a:latin typeface="Comic Sans MS" pitchFamily="66" charset="0"/>
            </a:endParaRPr>
          </a:p>
          <a:p>
            <a:pPr marL="396875" indent="-396875">
              <a:buClr>
                <a:srgbClr val="FC5442"/>
              </a:buClr>
              <a:buFont typeface="Wingdings" pitchFamily="2" charset="2"/>
              <a:buChar char="§"/>
            </a:pPr>
            <a:r>
              <a:rPr lang="en-US" sz="3600" b="1">
                <a:latin typeface="Comic Sans MS" pitchFamily="66" charset="0"/>
              </a:rPr>
              <a:t>Gaius Magnus Pompey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2057400" y="381000"/>
            <a:ext cx="6705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Beware the Ides of March!</a:t>
            </a:r>
            <a:br>
              <a:rPr lang="en-US" sz="40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44 BCE</a:t>
            </a:r>
          </a:p>
        </p:txBody>
      </p:sp>
      <p:pic>
        <p:nvPicPr>
          <p:cNvPr id="128005" name="Picture 5" descr="Caesar's Assassination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1981200" y="1981200"/>
            <a:ext cx="6858000" cy="3765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1905000" y="395288"/>
            <a:ext cx="7086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Second Triumvirate</a:t>
            </a: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2438400" y="1981200"/>
            <a:ext cx="58674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6875" indent="-396875">
              <a:buClr>
                <a:srgbClr val="FC5442"/>
              </a:buClr>
              <a:buFont typeface="Wingdings" pitchFamily="2" charset="2"/>
              <a:buChar char="§"/>
            </a:pPr>
            <a:r>
              <a:rPr lang="en-US" sz="3600" b="1">
                <a:latin typeface="Comic Sans MS" pitchFamily="66" charset="0"/>
              </a:rPr>
              <a:t>Octavian Augustus</a:t>
            </a:r>
            <a:br>
              <a:rPr lang="en-US" sz="3600" b="1">
                <a:latin typeface="Comic Sans MS" pitchFamily="66" charset="0"/>
              </a:rPr>
            </a:br>
            <a:endParaRPr lang="en-US" sz="3600" b="1">
              <a:latin typeface="Comic Sans MS" pitchFamily="66" charset="0"/>
            </a:endParaRPr>
          </a:p>
          <a:p>
            <a:pPr marL="396875" indent="-396875">
              <a:buClr>
                <a:srgbClr val="FC5442"/>
              </a:buClr>
              <a:buFont typeface="Wingdings" pitchFamily="2" charset="2"/>
              <a:buChar char="§"/>
            </a:pPr>
            <a:r>
              <a:rPr lang="en-US" sz="3600" b="1">
                <a:latin typeface="Comic Sans MS" pitchFamily="66" charset="0"/>
              </a:rPr>
              <a:t>Marc Antony</a:t>
            </a:r>
            <a:br>
              <a:rPr lang="en-US" sz="3600" b="1">
                <a:latin typeface="Comic Sans MS" pitchFamily="66" charset="0"/>
              </a:rPr>
            </a:br>
            <a:endParaRPr lang="en-US" sz="3600" b="1">
              <a:latin typeface="Comic Sans MS" pitchFamily="66" charset="0"/>
            </a:endParaRPr>
          </a:p>
          <a:p>
            <a:pPr marL="396875" indent="-396875">
              <a:buClr>
                <a:srgbClr val="FC5442"/>
              </a:buClr>
              <a:buFont typeface="Wingdings" pitchFamily="2" charset="2"/>
              <a:buChar char="§"/>
            </a:pPr>
            <a:r>
              <a:rPr lang="en-US" sz="3600" b="1">
                <a:latin typeface="Comic Sans MS" pitchFamily="66" charset="0"/>
              </a:rPr>
              <a:t>Marcus Lepidus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WordArt 2"/>
          <p:cNvSpPr>
            <a:spLocks noChangeArrowheads="1" noChangeShapeType="1" noTextEdit="1"/>
          </p:cNvSpPr>
          <p:nvPr/>
        </p:nvSpPr>
        <p:spPr bwMode="auto">
          <a:xfrm>
            <a:off x="2590800" y="1447800"/>
            <a:ext cx="5486400" cy="342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The</a:t>
            </a:r>
          </a:p>
          <a:p>
            <a:pPr algn="ctr"/>
            <a:r>
              <a:rPr lang="fr-FR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Roman Empire:</a:t>
            </a:r>
          </a:p>
          <a:p>
            <a:pPr algn="ctr"/>
            <a:r>
              <a:rPr lang="fr-FR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27 BCE - 476 CE</a:t>
            </a:r>
            <a:endParaRPr lang="en-US" sz="3600" kern="10">
              <a:ln w="19050">
                <a:solidFill>
                  <a:srgbClr val="B91403"/>
                </a:solidFill>
                <a:round/>
                <a:headEnd/>
                <a:tailEnd/>
              </a:ln>
              <a:solidFill>
                <a:srgbClr val="CC3300"/>
              </a:solidFill>
              <a:effectLst>
                <a:outerShdw dist="45791" dir="3378596" algn="ctr" rotWithShape="0">
                  <a:schemeClr val="tx2"/>
                </a:outerShdw>
              </a:effectLst>
              <a:latin typeface="Rockwell Ext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Octavian Augustus:</a:t>
            </a:r>
            <a:b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Rome’s First Emperor</a:t>
            </a:r>
          </a:p>
        </p:txBody>
      </p:sp>
      <p:pic>
        <p:nvPicPr>
          <p:cNvPr id="117764" name="Picture 4" descr="Augustus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814763" y="1728788"/>
            <a:ext cx="3043237" cy="482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First Roman Dynasty</a:t>
            </a:r>
          </a:p>
        </p:txBody>
      </p:sp>
      <p:pic>
        <p:nvPicPr>
          <p:cNvPr id="138244" name="Picture 4" descr="Dynasty Chart-Augustus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</a:blip>
          <a:srcRect l="999" r="3000"/>
          <a:stretch>
            <a:fillRect/>
          </a:stretch>
        </p:blipFill>
        <p:spPr bwMode="auto">
          <a:xfrm>
            <a:off x="1905000" y="1979613"/>
            <a:ext cx="7086600" cy="4344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1752600" y="212725"/>
            <a:ext cx="73914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5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Pax Romana</a:t>
            </a:r>
            <a:r>
              <a:rPr lang="en-US" sz="41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:  </a:t>
            </a:r>
            <a:r>
              <a:rPr lang="en-US" sz="37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27 BCE – 180 CE</a:t>
            </a:r>
          </a:p>
        </p:txBody>
      </p:sp>
      <p:pic>
        <p:nvPicPr>
          <p:cNvPr id="133125" name="Picture 5" descr="augustus-1d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5029200" y="1295400"/>
            <a:ext cx="3854450" cy="1878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26" name="Picture 6" descr="caesaraug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l="22812" r="21875"/>
          <a:stretch>
            <a:fillRect/>
          </a:stretch>
        </p:blipFill>
        <p:spPr bwMode="auto">
          <a:xfrm>
            <a:off x="1981200" y="1143000"/>
            <a:ext cx="2754313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27" name="Picture 7" descr="blue bowl-1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583113"/>
            <a:ext cx="3048000" cy="1912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28" name="Picture 8" descr="Flavian Woman-90"/>
          <p:cNvPicPr>
            <a:picLocks noChangeAspect="1" noChangeArrowheads="1"/>
          </p:cNvPicPr>
          <p:nvPr/>
        </p:nvPicPr>
        <p:blipFill>
          <a:blip r:embed="rId5" cstate="print">
            <a:lum bright="18000" contrast="6000"/>
          </a:blip>
          <a:srcRect/>
          <a:stretch>
            <a:fillRect/>
          </a:stretch>
        </p:blipFill>
        <p:spPr bwMode="auto">
          <a:xfrm>
            <a:off x="6172200" y="3429000"/>
            <a:ext cx="19812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Greatest Extent of the Roman Empire – 14 CE</a:t>
            </a:r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905000" y="1790700"/>
            <a:ext cx="70866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Rise of Christianity</a:t>
            </a:r>
          </a:p>
        </p:txBody>
      </p:sp>
      <p:pic>
        <p:nvPicPr>
          <p:cNvPr id="142339" name="Picture 3" descr="map-Christian Popul in Ro Emp-1st 2 centuries AD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981200" y="1219200"/>
            <a:ext cx="6794500" cy="5056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St. Paul: </a:t>
            </a:r>
            <a:b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Apostle to the Gentiles</a:t>
            </a:r>
          </a:p>
        </p:txBody>
      </p:sp>
      <p:pic>
        <p:nvPicPr>
          <p:cNvPr id="131076" name="Picture 4" descr="St Paul-Mosaic Fragment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514600" y="1981200"/>
            <a:ext cx="5638800" cy="3916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Spread of Christianity</a:t>
            </a:r>
          </a:p>
        </p:txBody>
      </p:sp>
      <p:pic>
        <p:nvPicPr>
          <p:cNvPr id="129029" name="Picture 5" descr="map-Spread of Christianity-300-600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1905000" y="1295400"/>
            <a:ext cx="7010400" cy="4957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1752600" y="212725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Imperial Roman Road System</a:t>
            </a:r>
          </a:p>
        </p:txBody>
      </p:sp>
      <p:pic>
        <p:nvPicPr>
          <p:cNvPr id="130052" name="Picture 4" descr="map-Roman Roads-14 AD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2057400" y="1371600"/>
            <a:ext cx="67056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Empire in Crisis: 3c</a:t>
            </a:r>
          </a:p>
        </p:txBody>
      </p:sp>
      <p:pic>
        <p:nvPicPr>
          <p:cNvPr id="140292" name="Picture 4" descr="The Roman Empire in Crisis, c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133600" y="990600"/>
            <a:ext cx="6553200" cy="561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2057400" y="76200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Diocletian Splits the Empire in Two: </a:t>
            </a: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294 CE</a:t>
            </a:r>
          </a:p>
        </p:txBody>
      </p:sp>
      <p:pic>
        <p:nvPicPr>
          <p:cNvPr id="139270" name="Picture 6" descr="map-division of Roman Empire-4c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133600" y="1676400"/>
            <a:ext cx="66294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543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Constantine:  312 - 337</a:t>
            </a:r>
          </a:p>
        </p:txBody>
      </p:sp>
      <p:pic>
        <p:nvPicPr>
          <p:cNvPr id="144389" name="Picture 5" descr="constantine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5105400" y="1219200"/>
            <a:ext cx="3498850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4390" name="Picture 6" descr="constantin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209800"/>
            <a:ext cx="2247900" cy="2114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1600200" y="152400"/>
            <a:ext cx="7543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Constantinople:  “The 2</a:t>
            </a:r>
            <a:r>
              <a:rPr lang="en-US" sz="4000" b="1" baseline="300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nd</a:t>
            </a: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Rome” (Founded in 330)</a:t>
            </a:r>
          </a:p>
        </p:txBody>
      </p:sp>
      <p:pic>
        <p:nvPicPr>
          <p:cNvPr id="146435" name="Picture 3" descr="SunsetOnGoldenHo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27200"/>
            <a:ext cx="6705600" cy="444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Barbarian Invasions: 4c-5c</a:t>
            </a:r>
          </a:p>
        </p:txBody>
      </p:sp>
      <p:pic>
        <p:nvPicPr>
          <p:cNvPr id="143364" name="Picture 4" descr="map-Germanic Invasions of Rome-4c-5c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1981200" y="1066800"/>
            <a:ext cx="6908800" cy="5432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2057400" y="288925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Attila the Hun:</a:t>
            </a:r>
            <a:b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“The Scourge of God”</a:t>
            </a:r>
          </a:p>
        </p:txBody>
      </p:sp>
      <p:pic>
        <p:nvPicPr>
          <p:cNvPr id="147460" name="Picture 4" descr="Attila-1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981200" y="2057400"/>
            <a:ext cx="2686050" cy="3581400"/>
          </a:xfrm>
          <a:prstGeom prst="rect">
            <a:avLst/>
          </a:prstGeom>
          <a:noFill/>
        </p:spPr>
      </p:pic>
      <p:pic>
        <p:nvPicPr>
          <p:cNvPr id="147461" name="Picture 5" descr="Attila battle axes"/>
          <p:cNvPicPr>
            <a:picLocks noChangeAspect="1" noChangeArrowheads="1"/>
          </p:cNvPicPr>
          <p:nvPr/>
        </p:nvPicPr>
        <p:blipFill>
          <a:blip r:embed="rId3" cstate="print">
            <a:lum bright="-12000" contrast="6000"/>
          </a:blip>
          <a:srcRect/>
          <a:stretch>
            <a:fillRect/>
          </a:stretch>
        </p:blipFill>
        <p:spPr bwMode="auto">
          <a:xfrm>
            <a:off x="4953000" y="2971800"/>
            <a:ext cx="3886200" cy="291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Byzantium:</a:t>
            </a:r>
            <a:b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Eastern Roman Empire</a:t>
            </a:r>
          </a:p>
        </p:txBody>
      </p:sp>
      <p:pic>
        <p:nvPicPr>
          <p:cNvPr id="150532" name="Picture 4" descr="Hagia Sophia-1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2057400" y="1752600"/>
            <a:ext cx="6705600" cy="4446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2057400" y="228600"/>
            <a:ext cx="6705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Byzantine Empire</a:t>
            </a:r>
            <a:br>
              <a:rPr lang="en-US" sz="36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36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During the Reign of Justinian</a:t>
            </a:r>
          </a:p>
        </p:txBody>
      </p:sp>
      <p:pic>
        <p:nvPicPr>
          <p:cNvPr id="149508" name="Picture 4" descr="map-Byz Empire-During &amp; After Justinian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981200" y="1546225"/>
            <a:ext cx="6845300" cy="493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Byzantine Emperor Justinian</a:t>
            </a:r>
          </a:p>
        </p:txBody>
      </p:sp>
      <p:pic>
        <p:nvPicPr>
          <p:cNvPr id="148486" name="Picture 6" descr="justinian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2057400" y="1676400"/>
            <a:ext cx="6705600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Legacy of Rome</a:t>
            </a: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438400" y="1219200"/>
            <a:ext cx="62484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Republic Government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 Law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Latin Language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 Catholic Church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City Planning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Romanesque Architectural Style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 Engineering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Aqueducts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Sewage systems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Dams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Cement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482</TotalTime>
  <Words>281</Words>
  <Application>Microsoft Office PowerPoint</Application>
  <PresentationFormat>On-screen Show (4:3)</PresentationFormat>
  <Paragraphs>91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Rockwell Extra Bold</vt:lpstr>
      <vt:lpstr>Comic Sans MS</vt:lpstr>
      <vt:lpstr>Book Antiqua</vt:lpstr>
      <vt:lpstr>Wingdings</vt:lpstr>
      <vt:lpstr>Blank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Horace Greeley HS    Chappaqua, 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Rome - Regents Review</dc:title>
  <dc:creator>Susan M. Pojer</dc:creator>
  <cp:lastModifiedBy>LISDUser</cp:lastModifiedBy>
  <cp:revision>101</cp:revision>
  <cp:lastPrinted>1601-01-01T00:00:00Z</cp:lastPrinted>
  <dcterms:created xsi:type="dcterms:W3CDTF">2004-04-19T01:53:14Z</dcterms:created>
  <dcterms:modified xsi:type="dcterms:W3CDTF">2013-11-06T14:21:12Z</dcterms:modified>
</cp:coreProperties>
</file>