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9" r:id="rId2"/>
    <p:sldMasterId id="2147483681" r:id="rId3"/>
    <p:sldMasterId id="2147483683" r:id="rId4"/>
    <p:sldMasterId id="2147483685" r:id="rId5"/>
    <p:sldMasterId id="2147483693" r:id="rId6"/>
    <p:sldMasterId id="2147483697" r:id="rId7"/>
    <p:sldMasterId id="2147483701" r:id="rId8"/>
    <p:sldMasterId id="2147483703" r:id="rId9"/>
    <p:sldMasterId id="2147483705" r:id="rId10"/>
  </p:sldMasterIdLst>
  <p:notesMasterIdLst>
    <p:notesMasterId r:id="rId106"/>
  </p:notesMasterIdLst>
  <p:handoutMasterIdLst>
    <p:handoutMasterId r:id="rId107"/>
  </p:handoutMasterIdLst>
  <p:sldIdLst>
    <p:sldId id="256" r:id="rId11"/>
    <p:sldId id="257" r:id="rId12"/>
    <p:sldId id="258" r:id="rId13"/>
    <p:sldId id="259" r:id="rId14"/>
    <p:sldId id="260" r:id="rId15"/>
    <p:sldId id="262" r:id="rId16"/>
    <p:sldId id="266" r:id="rId17"/>
    <p:sldId id="263" r:id="rId18"/>
    <p:sldId id="350" r:id="rId19"/>
    <p:sldId id="264" r:id="rId20"/>
    <p:sldId id="265" r:id="rId21"/>
    <p:sldId id="267" r:id="rId22"/>
    <p:sldId id="268" r:id="rId23"/>
    <p:sldId id="269" r:id="rId24"/>
    <p:sldId id="270" r:id="rId25"/>
    <p:sldId id="278" r:id="rId26"/>
    <p:sldId id="277" r:id="rId27"/>
    <p:sldId id="272" r:id="rId28"/>
    <p:sldId id="274" r:id="rId29"/>
    <p:sldId id="380" r:id="rId30"/>
    <p:sldId id="281" r:id="rId31"/>
    <p:sldId id="282" r:id="rId32"/>
    <p:sldId id="283" r:id="rId33"/>
    <p:sldId id="285" r:id="rId34"/>
    <p:sldId id="286" r:id="rId35"/>
    <p:sldId id="284" r:id="rId36"/>
    <p:sldId id="287" r:id="rId37"/>
    <p:sldId id="288" r:id="rId38"/>
    <p:sldId id="292" r:id="rId39"/>
    <p:sldId id="289" r:id="rId40"/>
    <p:sldId id="291" r:id="rId41"/>
    <p:sldId id="290" r:id="rId42"/>
    <p:sldId id="276" r:id="rId43"/>
    <p:sldId id="293" r:id="rId44"/>
    <p:sldId id="305" r:id="rId45"/>
    <p:sldId id="306" r:id="rId46"/>
    <p:sldId id="307" r:id="rId47"/>
    <p:sldId id="308" r:id="rId48"/>
    <p:sldId id="310" r:id="rId49"/>
    <p:sldId id="348" r:id="rId50"/>
    <p:sldId id="323" r:id="rId51"/>
    <p:sldId id="311" r:id="rId52"/>
    <p:sldId id="325" r:id="rId53"/>
    <p:sldId id="324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6" r:id="rId65"/>
    <p:sldId id="327" r:id="rId66"/>
    <p:sldId id="337" r:id="rId67"/>
    <p:sldId id="295" r:id="rId68"/>
    <p:sldId id="329" r:id="rId69"/>
    <p:sldId id="338" r:id="rId70"/>
    <p:sldId id="330" r:id="rId71"/>
    <p:sldId id="339" r:id="rId72"/>
    <p:sldId id="331" r:id="rId73"/>
    <p:sldId id="340" r:id="rId74"/>
    <p:sldId id="333" r:id="rId75"/>
    <p:sldId id="332" r:id="rId76"/>
    <p:sldId id="341" r:id="rId77"/>
    <p:sldId id="345" r:id="rId78"/>
    <p:sldId id="334" r:id="rId79"/>
    <p:sldId id="335" r:id="rId80"/>
    <p:sldId id="336" r:id="rId81"/>
    <p:sldId id="349" r:id="rId82"/>
    <p:sldId id="351" r:id="rId83"/>
    <p:sldId id="352" r:id="rId84"/>
    <p:sldId id="362" r:id="rId85"/>
    <p:sldId id="360" r:id="rId86"/>
    <p:sldId id="361" r:id="rId87"/>
    <p:sldId id="363" r:id="rId88"/>
    <p:sldId id="353" r:id="rId89"/>
    <p:sldId id="354" r:id="rId90"/>
    <p:sldId id="366" r:id="rId91"/>
    <p:sldId id="371" r:id="rId92"/>
    <p:sldId id="372" r:id="rId93"/>
    <p:sldId id="373" r:id="rId94"/>
    <p:sldId id="374" r:id="rId95"/>
    <p:sldId id="375" r:id="rId96"/>
    <p:sldId id="376" r:id="rId97"/>
    <p:sldId id="364" r:id="rId98"/>
    <p:sldId id="377" r:id="rId99"/>
    <p:sldId id="378" r:id="rId100"/>
    <p:sldId id="379" r:id="rId101"/>
    <p:sldId id="381" r:id="rId102"/>
    <p:sldId id="382" r:id="rId103"/>
    <p:sldId id="384" r:id="rId104"/>
    <p:sldId id="385" r:id="rId10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9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0"/>
    </p:cViewPr>
  </p:sorterViewPr>
  <p:notesViewPr>
    <p:cSldViewPr>
      <p:cViewPr varScale="1">
        <p:scale>
          <a:sx n="58" d="100"/>
          <a:sy n="58" d="100"/>
        </p:scale>
        <p:origin x="-1146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87" Type="http://schemas.openxmlformats.org/officeDocument/2006/relationships/slide" Target="slides/slide77.xml"/><Relationship Id="rId102" Type="http://schemas.openxmlformats.org/officeDocument/2006/relationships/slide" Target="slides/slide92.xml"/><Relationship Id="rId11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103" Type="http://schemas.openxmlformats.org/officeDocument/2006/relationships/slide" Target="slides/slide93.xml"/><Relationship Id="rId108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viewProps" Target="viewProps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4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4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D3501085-3534-4154-A10F-F6C7F9F13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1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1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E339A8F7-B03D-4CCC-B708-47D7B039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8119A6-EAA8-4D22-825E-C45B3D8D1065}" type="slidenum">
              <a:rPr lang="en-US"/>
              <a:pPr/>
              <a:t>1</a:t>
            </a:fld>
            <a:endParaRPr lang="en-US"/>
          </a:p>
        </p:txBody>
      </p:sp>
      <p:sp>
        <p:nvSpPr>
          <p:cNvPr id="1187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E60C6C0-2625-4589-B532-72C880C2C2F5}" type="slidenum">
              <a:rPr lang="en-US"/>
              <a:pPr/>
              <a:t>10</a:t>
            </a:fld>
            <a:endParaRPr lang="en-US"/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4E2F210-B429-48EA-A233-9C2C03EF7494}" type="slidenum">
              <a:rPr lang="en-US"/>
              <a:pPr/>
              <a:t>68</a:t>
            </a:fld>
            <a:endParaRPr lang="en-US"/>
          </a:p>
        </p:txBody>
      </p:sp>
      <p:sp>
        <p:nvSpPr>
          <p:cNvPr id="1208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317625" y="877888"/>
            <a:ext cx="4219575" cy="3163887"/>
          </a:xfrm>
          <a:ln/>
        </p:spPr>
      </p:sp>
      <p:sp>
        <p:nvSpPr>
          <p:cNvPr id="120836" name="Rectangle 3"/>
          <p:cNvSpPr>
            <a:spLocks noChangeArrowheads="1"/>
          </p:cNvSpPr>
          <p:nvPr>
            <p:ph type="body" idx="1"/>
          </p:nvPr>
        </p:nvSpPr>
        <p:spPr>
          <a:xfrm>
            <a:off x="1060450" y="4349750"/>
            <a:ext cx="4741863" cy="3430588"/>
          </a:xfrm>
          <a:noFill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544 w 2736"/>
                        <a:gd name="T3" fmla="*/ 104 h 504"/>
                        <a:gd name="T4" fmla="*/ 1119 w 2736"/>
                        <a:gd name="T5" fmla="*/ 15 h 504"/>
                        <a:gd name="T6" fmla="*/ 1724 w 2736"/>
                        <a:gd name="T7" fmla="*/ 15 h 504"/>
                        <a:gd name="T8" fmla="*/ 1714 w 2736"/>
                        <a:gd name="T9" fmla="*/ 64 h 504"/>
                        <a:gd name="T10" fmla="*/ 1112 w 2736"/>
                        <a:gd name="T11" fmla="*/ 64 h 504"/>
                        <a:gd name="T12" fmla="*/ 412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4 w 1769"/>
                        <a:gd name="T3" fmla="*/ 35 h 791"/>
                        <a:gd name="T4" fmla="*/ 605 w 1769"/>
                        <a:gd name="T5" fmla="*/ 124 h 791"/>
                        <a:gd name="T6" fmla="*/ 842 w 1769"/>
                        <a:gd name="T7" fmla="*/ 268 h 791"/>
                        <a:gd name="T8" fmla="*/ 918 w 1769"/>
                        <a:gd name="T9" fmla="*/ 377 h 791"/>
                        <a:gd name="T10" fmla="*/ 883 w 1769"/>
                        <a:gd name="T11" fmla="*/ 488 h 791"/>
                        <a:gd name="T12" fmla="*/ 831 w 1769"/>
                        <a:gd name="T13" fmla="*/ 392 h 791"/>
                        <a:gd name="T14" fmla="*/ 726 w 1769"/>
                        <a:gd name="T15" fmla="*/ 281 h 791"/>
                        <a:gd name="T16" fmla="*/ 580 w 1769"/>
                        <a:gd name="T17" fmla="*/ 183 h 791"/>
                        <a:gd name="T18" fmla="*/ 304 w 1769"/>
                        <a:gd name="T19" fmla="*/ 94 h 791"/>
                        <a:gd name="T20" fmla="*/ 0 w 1769"/>
                        <a:gd name="T21" fmla="*/ 47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347 h 504"/>
                        <a:gd name="T2" fmla="*/ 573 w 2736"/>
                        <a:gd name="T3" fmla="*/ 116 h 504"/>
                        <a:gd name="T4" fmla="*/ 1178 w 2736"/>
                        <a:gd name="T5" fmla="*/ 17 h 504"/>
                        <a:gd name="T6" fmla="*/ 1814 w 2736"/>
                        <a:gd name="T7" fmla="*/ 17 h 504"/>
                        <a:gd name="T8" fmla="*/ 1803 w 2736"/>
                        <a:gd name="T9" fmla="*/ 71 h 504"/>
                        <a:gd name="T10" fmla="*/ 1170 w 2736"/>
                        <a:gd name="T11" fmla="*/ 71 h 504"/>
                        <a:gd name="T12" fmla="*/ 434 w 2736"/>
                        <a:gd name="T13" fmla="*/ 201 h 504"/>
                        <a:gd name="T14" fmla="*/ 0 w 2736"/>
                        <a:gd name="T15" fmla="*/ 347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>
                        <a:gd name="T0" fmla="*/ 3 w 1769"/>
                        <a:gd name="T1" fmla="*/ 6 h 791"/>
                        <a:gd name="T2" fmla="*/ 267 w 1769"/>
                        <a:gd name="T3" fmla="*/ 39 h 791"/>
                        <a:gd name="T4" fmla="*/ 637 w 1769"/>
                        <a:gd name="T5" fmla="*/ 138 h 791"/>
                        <a:gd name="T6" fmla="*/ 887 w 1769"/>
                        <a:gd name="T7" fmla="*/ 298 h 791"/>
                        <a:gd name="T8" fmla="*/ 967 w 1769"/>
                        <a:gd name="T9" fmla="*/ 420 h 791"/>
                        <a:gd name="T10" fmla="*/ 930 w 1769"/>
                        <a:gd name="T11" fmla="*/ 542 h 791"/>
                        <a:gd name="T12" fmla="*/ 875 w 1769"/>
                        <a:gd name="T13" fmla="*/ 435 h 791"/>
                        <a:gd name="T14" fmla="*/ 765 w 1769"/>
                        <a:gd name="T15" fmla="*/ 313 h 791"/>
                        <a:gd name="T16" fmla="*/ 611 w 1769"/>
                        <a:gd name="T17" fmla="*/ 204 h 791"/>
                        <a:gd name="T18" fmla="*/ 320 w 1769"/>
                        <a:gd name="T19" fmla="*/ 105 h 791"/>
                        <a:gd name="T20" fmla="*/ 0 w 1769"/>
                        <a:gd name="T21" fmla="*/ 52 h 791"/>
                        <a:gd name="T22" fmla="*/ 3 w 1769"/>
                        <a:gd name="T23" fmla="*/ 6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304 h 504"/>
                        <a:gd name="T2" fmla="*/ 548 w 2736"/>
                        <a:gd name="T3" fmla="*/ 101 h 504"/>
                        <a:gd name="T4" fmla="*/ 1127 w 2736"/>
                        <a:gd name="T5" fmla="*/ 14 h 504"/>
                        <a:gd name="T6" fmla="*/ 1736 w 2736"/>
                        <a:gd name="T7" fmla="*/ 14 h 504"/>
                        <a:gd name="T8" fmla="*/ 1726 w 2736"/>
                        <a:gd name="T9" fmla="*/ 62 h 504"/>
                        <a:gd name="T10" fmla="*/ 1119 w 2736"/>
                        <a:gd name="T11" fmla="*/ 62 h 504"/>
                        <a:gd name="T12" fmla="*/ 415 w 2736"/>
                        <a:gd name="T13" fmla="*/ 176 h 504"/>
                        <a:gd name="T14" fmla="*/ 0 w 2736"/>
                        <a:gd name="T15" fmla="*/ 3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6 w 1769"/>
                        <a:gd name="T3" fmla="*/ 34 h 791"/>
                        <a:gd name="T4" fmla="*/ 610 w 1769"/>
                        <a:gd name="T5" fmla="*/ 120 h 791"/>
                        <a:gd name="T6" fmla="*/ 849 w 1769"/>
                        <a:gd name="T7" fmla="*/ 260 h 791"/>
                        <a:gd name="T8" fmla="*/ 925 w 1769"/>
                        <a:gd name="T9" fmla="*/ 366 h 791"/>
                        <a:gd name="T10" fmla="*/ 890 w 1769"/>
                        <a:gd name="T11" fmla="*/ 474 h 791"/>
                        <a:gd name="T12" fmla="*/ 837 w 1769"/>
                        <a:gd name="T13" fmla="*/ 380 h 791"/>
                        <a:gd name="T14" fmla="*/ 732 w 1769"/>
                        <a:gd name="T15" fmla="*/ 273 h 791"/>
                        <a:gd name="T16" fmla="*/ 584 w 1769"/>
                        <a:gd name="T17" fmla="*/ 178 h 791"/>
                        <a:gd name="T18" fmla="*/ 306 w 1769"/>
                        <a:gd name="T19" fmla="*/ 91 h 791"/>
                        <a:gd name="T20" fmla="*/ 0 w 1769"/>
                        <a:gd name="T21" fmla="*/ 46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335 h 504"/>
                        <a:gd name="T2" fmla="*/ 530 w 2736"/>
                        <a:gd name="T3" fmla="*/ 112 h 504"/>
                        <a:gd name="T4" fmla="*/ 1089 w 2736"/>
                        <a:gd name="T5" fmla="*/ 16 h 504"/>
                        <a:gd name="T6" fmla="*/ 1677 w 2736"/>
                        <a:gd name="T7" fmla="*/ 16 h 504"/>
                        <a:gd name="T8" fmla="*/ 1667 w 2736"/>
                        <a:gd name="T9" fmla="*/ 68 h 504"/>
                        <a:gd name="T10" fmla="*/ 1081 w 2736"/>
                        <a:gd name="T11" fmla="*/ 68 h 504"/>
                        <a:gd name="T12" fmla="*/ 401 w 2736"/>
                        <a:gd name="T13" fmla="*/ 194 h 504"/>
                        <a:gd name="T14" fmla="*/ 0 w 2736"/>
                        <a:gd name="T15" fmla="*/ 33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47 w 1769"/>
                        <a:gd name="T3" fmla="*/ 37 h 791"/>
                        <a:gd name="T4" fmla="*/ 589 w 1769"/>
                        <a:gd name="T5" fmla="*/ 133 h 791"/>
                        <a:gd name="T6" fmla="*/ 821 w 1769"/>
                        <a:gd name="T7" fmla="*/ 287 h 791"/>
                        <a:gd name="T8" fmla="*/ 894 w 1769"/>
                        <a:gd name="T9" fmla="*/ 405 h 791"/>
                        <a:gd name="T10" fmla="*/ 860 w 1769"/>
                        <a:gd name="T11" fmla="*/ 523 h 791"/>
                        <a:gd name="T12" fmla="*/ 809 w 1769"/>
                        <a:gd name="T13" fmla="*/ 420 h 791"/>
                        <a:gd name="T14" fmla="*/ 707 w 1769"/>
                        <a:gd name="T15" fmla="*/ 302 h 791"/>
                        <a:gd name="T16" fmla="*/ 565 w 1769"/>
                        <a:gd name="T17" fmla="*/ 197 h 791"/>
                        <a:gd name="T18" fmla="*/ 296 w 1769"/>
                        <a:gd name="T19" fmla="*/ 101 h 791"/>
                        <a:gd name="T20" fmla="*/ 0 w 1769"/>
                        <a:gd name="T21" fmla="*/ 51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488 w 2736"/>
                        <a:gd name="T3" fmla="*/ 104 h 504"/>
                        <a:gd name="T4" fmla="*/ 1003 w 2736"/>
                        <a:gd name="T5" fmla="*/ 15 h 504"/>
                        <a:gd name="T6" fmla="*/ 1545 w 2736"/>
                        <a:gd name="T7" fmla="*/ 15 h 504"/>
                        <a:gd name="T8" fmla="*/ 1536 w 2736"/>
                        <a:gd name="T9" fmla="*/ 64 h 504"/>
                        <a:gd name="T10" fmla="*/ 996 w 2736"/>
                        <a:gd name="T11" fmla="*/ 64 h 504"/>
                        <a:gd name="T12" fmla="*/ 369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>
                        <a:gd name="T0" fmla="*/ 2 w 1769"/>
                        <a:gd name="T1" fmla="*/ 5 h 791"/>
                        <a:gd name="T2" fmla="*/ 228 w 1769"/>
                        <a:gd name="T3" fmla="*/ 35 h 791"/>
                        <a:gd name="T4" fmla="*/ 543 w 1769"/>
                        <a:gd name="T5" fmla="*/ 124 h 791"/>
                        <a:gd name="T6" fmla="*/ 756 w 1769"/>
                        <a:gd name="T7" fmla="*/ 267 h 791"/>
                        <a:gd name="T8" fmla="*/ 824 w 1769"/>
                        <a:gd name="T9" fmla="*/ 376 h 791"/>
                        <a:gd name="T10" fmla="*/ 792 w 1769"/>
                        <a:gd name="T11" fmla="*/ 487 h 791"/>
                        <a:gd name="T12" fmla="*/ 746 w 1769"/>
                        <a:gd name="T13" fmla="*/ 391 h 791"/>
                        <a:gd name="T14" fmla="*/ 652 w 1769"/>
                        <a:gd name="T15" fmla="*/ 281 h 791"/>
                        <a:gd name="T16" fmla="*/ 520 w 1769"/>
                        <a:gd name="T17" fmla="*/ 183 h 791"/>
                        <a:gd name="T18" fmla="*/ 273 w 1769"/>
                        <a:gd name="T19" fmla="*/ 94 h 791"/>
                        <a:gd name="T20" fmla="*/ 0 w 1769"/>
                        <a:gd name="T21" fmla="*/ 47 h 791"/>
                        <a:gd name="T22" fmla="*/ 2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219 h 504"/>
                        <a:gd name="T2" fmla="*/ 443 w 2736"/>
                        <a:gd name="T3" fmla="*/ 73 h 504"/>
                        <a:gd name="T4" fmla="*/ 911 w 2736"/>
                        <a:gd name="T5" fmla="*/ 10 h 504"/>
                        <a:gd name="T6" fmla="*/ 1404 w 2736"/>
                        <a:gd name="T7" fmla="*/ 10 h 504"/>
                        <a:gd name="T8" fmla="*/ 1396 w 2736"/>
                        <a:gd name="T9" fmla="*/ 45 h 504"/>
                        <a:gd name="T10" fmla="*/ 905 w 2736"/>
                        <a:gd name="T11" fmla="*/ 45 h 504"/>
                        <a:gd name="T12" fmla="*/ 336 w 2736"/>
                        <a:gd name="T13" fmla="*/ 127 h 504"/>
                        <a:gd name="T14" fmla="*/ 0 w 2736"/>
                        <a:gd name="T15" fmla="*/ 21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207 w 1769"/>
                        <a:gd name="T3" fmla="*/ 24 h 791"/>
                        <a:gd name="T4" fmla="*/ 493 w 1769"/>
                        <a:gd name="T5" fmla="*/ 87 h 791"/>
                        <a:gd name="T6" fmla="*/ 687 w 1769"/>
                        <a:gd name="T7" fmla="*/ 187 h 791"/>
                        <a:gd name="T8" fmla="*/ 748 w 1769"/>
                        <a:gd name="T9" fmla="*/ 264 h 791"/>
                        <a:gd name="T10" fmla="*/ 720 w 1769"/>
                        <a:gd name="T11" fmla="*/ 341 h 791"/>
                        <a:gd name="T12" fmla="*/ 677 w 1769"/>
                        <a:gd name="T13" fmla="*/ 274 h 791"/>
                        <a:gd name="T14" fmla="*/ 592 w 1769"/>
                        <a:gd name="T15" fmla="*/ 197 h 791"/>
                        <a:gd name="T16" fmla="*/ 473 w 1769"/>
                        <a:gd name="T17" fmla="*/ 128 h 791"/>
                        <a:gd name="T18" fmla="*/ 248 w 1769"/>
                        <a:gd name="T19" fmla="*/ 66 h 791"/>
                        <a:gd name="T20" fmla="*/ 0 w 1769"/>
                        <a:gd name="T21" fmla="*/ 33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544 w 2736"/>
                        <a:gd name="T3" fmla="*/ 104 h 504"/>
                        <a:gd name="T4" fmla="*/ 1119 w 2736"/>
                        <a:gd name="T5" fmla="*/ 15 h 504"/>
                        <a:gd name="T6" fmla="*/ 1724 w 2736"/>
                        <a:gd name="T7" fmla="*/ 15 h 504"/>
                        <a:gd name="T8" fmla="*/ 1714 w 2736"/>
                        <a:gd name="T9" fmla="*/ 64 h 504"/>
                        <a:gd name="T10" fmla="*/ 1112 w 2736"/>
                        <a:gd name="T11" fmla="*/ 64 h 504"/>
                        <a:gd name="T12" fmla="*/ 412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4 w 1769"/>
                        <a:gd name="T3" fmla="*/ 35 h 791"/>
                        <a:gd name="T4" fmla="*/ 605 w 1769"/>
                        <a:gd name="T5" fmla="*/ 124 h 791"/>
                        <a:gd name="T6" fmla="*/ 842 w 1769"/>
                        <a:gd name="T7" fmla="*/ 268 h 791"/>
                        <a:gd name="T8" fmla="*/ 918 w 1769"/>
                        <a:gd name="T9" fmla="*/ 377 h 791"/>
                        <a:gd name="T10" fmla="*/ 883 w 1769"/>
                        <a:gd name="T11" fmla="*/ 488 h 791"/>
                        <a:gd name="T12" fmla="*/ 831 w 1769"/>
                        <a:gd name="T13" fmla="*/ 392 h 791"/>
                        <a:gd name="T14" fmla="*/ 726 w 1769"/>
                        <a:gd name="T15" fmla="*/ 281 h 791"/>
                        <a:gd name="T16" fmla="*/ 580 w 1769"/>
                        <a:gd name="T17" fmla="*/ 183 h 791"/>
                        <a:gd name="T18" fmla="*/ 304 w 1769"/>
                        <a:gd name="T19" fmla="*/ 94 h 791"/>
                        <a:gd name="T20" fmla="*/ 0 w 1769"/>
                        <a:gd name="T21" fmla="*/ 47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347 h 504"/>
                        <a:gd name="T2" fmla="*/ 573 w 2736"/>
                        <a:gd name="T3" fmla="*/ 116 h 504"/>
                        <a:gd name="T4" fmla="*/ 1178 w 2736"/>
                        <a:gd name="T5" fmla="*/ 17 h 504"/>
                        <a:gd name="T6" fmla="*/ 1814 w 2736"/>
                        <a:gd name="T7" fmla="*/ 17 h 504"/>
                        <a:gd name="T8" fmla="*/ 1803 w 2736"/>
                        <a:gd name="T9" fmla="*/ 71 h 504"/>
                        <a:gd name="T10" fmla="*/ 1170 w 2736"/>
                        <a:gd name="T11" fmla="*/ 71 h 504"/>
                        <a:gd name="T12" fmla="*/ 434 w 2736"/>
                        <a:gd name="T13" fmla="*/ 201 h 504"/>
                        <a:gd name="T14" fmla="*/ 0 w 2736"/>
                        <a:gd name="T15" fmla="*/ 347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>
                        <a:gd name="T0" fmla="*/ 3 w 1769"/>
                        <a:gd name="T1" fmla="*/ 6 h 791"/>
                        <a:gd name="T2" fmla="*/ 267 w 1769"/>
                        <a:gd name="T3" fmla="*/ 39 h 791"/>
                        <a:gd name="T4" fmla="*/ 637 w 1769"/>
                        <a:gd name="T5" fmla="*/ 138 h 791"/>
                        <a:gd name="T6" fmla="*/ 887 w 1769"/>
                        <a:gd name="T7" fmla="*/ 298 h 791"/>
                        <a:gd name="T8" fmla="*/ 967 w 1769"/>
                        <a:gd name="T9" fmla="*/ 420 h 791"/>
                        <a:gd name="T10" fmla="*/ 930 w 1769"/>
                        <a:gd name="T11" fmla="*/ 542 h 791"/>
                        <a:gd name="T12" fmla="*/ 875 w 1769"/>
                        <a:gd name="T13" fmla="*/ 435 h 791"/>
                        <a:gd name="T14" fmla="*/ 765 w 1769"/>
                        <a:gd name="T15" fmla="*/ 313 h 791"/>
                        <a:gd name="T16" fmla="*/ 611 w 1769"/>
                        <a:gd name="T17" fmla="*/ 204 h 791"/>
                        <a:gd name="T18" fmla="*/ 320 w 1769"/>
                        <a:gd name="T19" fmla="*/ 105 h 791"/>
                        <a:gd name="T20" fmla="*/ 0 w 1769"/>
                        <a:gd name="T21" fmla="*/ 52 h 791"/>
                        <a:gd name="T22" fmla="*/ 3 w 1769"/>
                        <a:gd name="T23" fmla="*/ 6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304 h 504"/>
                        <a:gd name="T2" fmla="*/ 548 w 2736"/>
                        <a:gd name="T3" fmla="*/ 101 h 504"/>
                        <a:gd name="T4" fmla="*/ 1127 w 2736"/>
                        <a:gd name="T5" fmla="*/ 14 h 504"/>
                        <a:gd name="T6" fmla="*/ 1736 w 2736"/>
                        <a:gd name="T7" fmla="*/ 14 h 504"/>
                        <a:gd name="T8" fmla="*/ 1726 w 2736"/>
                        <a:gd name="T9" fmla="*/ 62 h 504"/>
                        <a:gd name="T10" fmla="*/ 1119 w 2736"/>
                        <a:gd name="T11" fmla="*/ 62 h 504"/>
                        <a:gd name="T12" fmla="*/ 415 w 2736"/>
                        <a:gd name="T13" fmla="*/ 176 h 504"/>
                        <a:gd name="T14" fmla="*/ 0 w 2736"/>
                        <a:gd name="T15" fmla="*/ 3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6 w 1769"/>
                        <a:gd name="T3" fmla="*/ 34 h 791"/>
                        <a:gd name="T4" fmla="*/ 610 w 1769"/>
                        <a:gd name="T5" fmla="*/ 120 h 791"/>
                        <a:gd name="T6" fmla="*/ 849 w 1769"/>
                        <a:gd name="T7" fmla="*/ 260 h 791"/>
                        <a:gd name="T8" fmla="*/ 925 w 1769"/>
                        <a:gd name="T9" fmla="*/ 366 h 791"/>
                        <a:gd name="T10" fmla="*/ 890 w 1769"/>
                        <a:gd name="T11" fmla="*/ 474 h 791"/>
                        <a:gd name="T12" fmla="*/ 837 w 1769"/>
                        <a:gd name="T13" fmla="*/ 380 h 791"/>
                        <a:gd name="T14" fmla="*/ 732 w 1769"/>
                        <a:gd name="T15" fmla="*/ 273 h 791"/>
                        <a:gd name="T16" fmla="*/ 584 w 1769"/>
                        <a:gd name="T17" fmla="*/ 178 h 791"/>
                        <a:gd name="T18" fmla="*/ 306 w 1769"/>
                        <a:gd name="T19" fmla="*/ 91 h 791"/>
                        <a:gd name="T20" fmla="*/ 0 w 1769"/>
                        <a:gd name="T21" fmla="*/ 46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335 h 504"/>
                        <a:gd name="T2" fmla="*/ 530 w 2736"/>
                        <a:gd name="T3" fmla="*/ 112 h 504"/>
                        <a:gd name="T4" fmla="*/ 1089 w 2736"/>
                        <a:gd name="T5" fmla="*/ 16 h 504"/>
                        <a:gd name="T6" fmla="*/ 1677 w 2736"/>
                        <a:gd name="T7" fmla="*/ 16 h 504"/>
                        <a:gd name="T8" fmla="*/ 1667 w 2736"/>
                        <a:gd name="T9" fmla="*/ 68 h 504"/>
                        <a:gd name="T10" fmla="*/ 1081 w 2736"/>
                        <a:gd name="T11" fmla="*/ 68 h 504"/>
                        <a:gd name="T12" fmla="*/ 401 w 2736"/>
                        <a:gd name="T13" fmla="*/ 194 h 504"/>
                        <a:gd name="T14" fmla="*/ 0 w 2736"/>
                        <a:gd name="T15" fmla="*/ 33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47 w 1769"/>
                        <a:gd name="T3" fmla="*/ 37 h 791"/>
                        <a:gd name="T4" fmla="*/ 589 w 1769"/>
                        <a:gd name="T5" fmla="*/ 133 h 791"/>
                        <a:gd name="T6" fmla="*/ 821 w 1769"/>
                        <a:gd name="T7" fmla="*/ 287 h 791"/>
                        <a:gd name="T8" fmla="*/ 894 w 1769"/>
                        <a:gd name="T9" fmla="*/ 405 h 791"/>
                        <a:gd name="T10" fmla="*/ 860 w 1769"/>
                        <a:gd name="T11" fmla="*/ 523 h 791"/>
                        <a:gd name="T12" fmla="*/ 809 w 1769"/>
                        <a:gd name="T13" fmla="*/ 420 h 791"/>
                        <a:gd name="T14" fmla="*/ 707 w 1769"/>
                        <a:gd name="T15" fmla="*/ 302 h 791"/>
                        <a:gd name="T16" fmla="*/ 565 w 1769"/>
                        <a:gd name="T17" fmla="*/ 197 h 791"/>
                        <a:gd name="T18" fmla="*/ 296 w 1769"/>
                        <a:gd name="T19" fmla="*/ 101 h 791"/>
                        <a:gd name="T20" fmla="*/ 0 w 1769"/>
                        <a:gd name="T21" fmla="*/ 51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488 w 2736"/>
                        <a:gd name="T3" fmla="*/ 104 h 504"/>
                        <a:gd name="T4" fmla="*/ 1003 w 2736"/>
                        <a:gd name="T5" fmla="*/ 15 h 504"/>
                        <a:gd name="T6" fmla="*/ 1545 w 2736"/>
                        <a:gd name="T7" fmla="*/ 15 h 504"/>
                        <a:gd name="T8" fmla="*/ 1536 w 2736"/>
                        <a:gd name="T9" fmla="*/ 64 h 504"/>
                        <a:gd name="T10" fmla="*/ 996 w 2736"/>
                        <a:gd name="T11" fmla="*/ 64 h 504"/>
                        <a:gd name="T12" fmla="*/ 369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>
                        <a:gd name="T0" fmla="*/ 2 w 1769"/>
                        <a:gd name="T1" fmla="*/ 5 h 791"/>
                        <a:gd name="T2" fmla="*/ 228 w 1769"/>
                        <a:gd name="T3" fmla="*/ 35 h 791"/>
                        <a:gd name="T4" fmla="*/ 543 w 1769"/>
                        <a:gd name="T5" fmla="*/ 124 h 791"/>
                        <a:gd name="T6" fmla="*/ 756 w 1769"/>
                        <a:gd name="T7" fmla="*/ 267 h 791"/>
                        <a:gd name="T8" fmla="*/ 824 w 1769"/>
                        <a:gd name="T9" fmla="*/ 376 h 791"/>
                        <a:gd name="T10" fmla="*/ 792 w 1769"/>
                        <a:gd name="T11" fmla="*/ 487 h 791"/>
                        <a:gd name="T12" fmla="*/ 746 w 1769"/>
                        <a:gd name="T13" fmla="*/ 391 h 791"/>
                        <a:gd name="T14" fmla="*/ 652 w 1769"/>
                        <a:gd name="T15" fmla="*/ 281 h 791"/>
                        <a:gd name="T16" fmla="*/ 520 w 1769"/>
                        <a:gd name="T17" fmla="*/ 183 h 791"/>
                        <a:gd name="T18" fmla="*/ 273 w 1769"/>
                        <a:gd name="T19" fmla="*/ 94 h 791"/>
                        <a:gd name="T20" fmla="*/ 0 w 1769"/>
                        <a:gd name="T21" fmla="*/ 47 h 791"/>
                        <a:gd name="T22" fmla="*/ 2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219 h 504"/>
                        <a:gd name="T2" fmla="*/ 443 w 2736"/>
                        <a:gd name="T3" fmla="*/ 73 h 504"/>
                        <a:gd name="T4" fmla="*/ 911 w 2736"/>
                        <a:gd name="T5" fmla="*/ 10 h 504"/>
                        <a:gd name="T6" fmla="*/ 1404 w 2736"/>
                        <a:gd name="T7" fmla="*/ 10 h 504"/>
                        <a:gd name="T8" fmla="*/ 1396 w 2736"/>
                        <a:gd name="T9" fmla="*/ 45 h 504"/>
                        <a:gd name="T10" fmla="*/ 905 w 2736"/>
                        <a:gd name="T11" fmla="*/ 45 h 504"/>
                        <a:gd name="T12" fmla="*/ 336 w 2736"/>
                        <a:gd name="T13" fmla="*/ 127 h 504"/>
                        <a:gd name="T14" fmla="*/ 0 w 2736"/>
                        <a:gd name="T15" fmla="*/ 21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207 w 1769"/>
                        <a:gd name="T3" fmla="*/ 24 h 791"/>
                        <a:gd name="T4" fmla="*/ 493 w 1769"/>
                        <a:gd name="T5" fmla="*/ 87 h 791"/>
                        <a:gd name="T6" fmla="*/ 687 w 1769"/>
                        <a:gd name="T7" fmla="*/ 187 h 791"/>
                        <a:gd name="T8" fmla="*/ 748 w 1769"/>
                        <a:gd name="T9" fmla="*/ 264 h 791"/>
                        <a:gd name="T10" fmla="*/ 720 w 1769"/>
                        <a:gd name="T11" fmla="*/ 341 h 791"/>
                        <a:gd name="T12" fmla="*/ 677 w 1769"/>
                        <a:gd name="T13" fmla="*/ 274 h 791"/>
                        <a:gd name="T14" fmla="*/ 592 w 1769"/>
                        <a:gd name="T15" fmla="*/ 197 h 791"/>
                        <a:gd name="T16" fmla="*/ 473 w 1769"/>
                        <a:gd name="T17" fmla="*/ 128 h 791"/>
                        <a:gd name="T18" fmla="*/ 248 w 1769"/>
                        <a:gd name="T19" fmla="*/ 66 h 791"/>
                        <a:gd name="T20" fmla="*/ 0 w 1769"/>
                        <a:gd name="T21" fmla="*/ 33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95 w 2736"/>
                        <a:gd name="T3" fmla="*/ 72 h 504"/>
                        <a:gd name="T4" fmla="*/ 812 w 2736"/>
                        <a:gd name="T5" fmla="*/ 10 h 504"/>
                        <a:gd name="T6" fmla="*/ 1251 w 2736"/>
                        <a:gd name="T7" fmla="*/ 10 h 504"/>
                        <a:gd name="T8" fmla="*/ 1244 w 2736"/>
                        <a:gd name="T9" fmla="*/ 44 h 504"/>
                        <a:gd name="T10" fmla="*/ 807 w 2736"/>
                        <a:gd name="T11" fmla="*/ 44 h 504"/>
                        <a:gd name="T12" fmla="*/ 299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4 w 1769"/>
                        <a:gd name="T3" fmla="*/ 24 h 791"/>
                        <a:gd name="T4" fmla="*/ 440 w 1769"/>
                        <a:gd name="T5" fmla="*/ 85 h 791"/>
                        <a:gd name="T6" fmla="*/ 612 w 1769"/>
                        <a:gd name="T7" fmla="*/ 185 h 791"/>
                        <a:gd name="T8" fmla="*/ 667 w 1769"/>
                        <a:gd name="T9" fmla="*/ 260 h 791"/>
                        <a:gd name="T10" fmla="*/ 642 w 1769"/>
                        <a:gd name="T11" fmla="*/ 336 h 791"/>
                        <a:gd name="T12" fmla="*/ 604 w 1769"/>
                        <a:gd name="T13" fmla="*/ 270 h 791"/>
                        <a:gd name="T14" fmla="*/ 528 w 1769"/>
                        <a:gd name="T15" fmla="*/ 194 h 791"/>
                        <a:gd name="T16" fmla="*/ 421 w 1769"/>
                        <a:gd name="T17" fmla="*/ 126 h 791"/>
                        <a:gd name="T18" fmla="*/ 221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47 w 2736"/>
                        <a:gd name="T3" fmla="*/ 72 h 504"/>
                        <a:gd name="T4" fmla="*/ 714 w 2736"/>
                        <a:gd name="T5" fmla="*/ 10 h 504"/>
                        <a:gd name="T6" fmla="*/ 1100 w 2736"/>
                        <a:gd name="T7" fmla="*/ 10 h 504"/>
                        <a:gd name="T8" fmla="*/ 1094 w 2736"/>
                        <a:gd name="T9" fmla="*/ 44 h 504"/>
                        <a:gd name="T10" fmla="*/ 709 w 2736"/>
                        <a:gd name="T11" fmla="*/ 44 h 504"/>
                        <a:gd name="T12" fmla="*/ 263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62 w 1769"/>
                        <a:gd name="T3" fmla="*/ 24 h 791"/>
                        <a:gd name="T4" fmla="*/ 387 w 1769"/>
                        <a:gd name="T5" fmla="*/ 85 h 791"/>
                        <a:gd name="T6" fmla="*/ 538 w 1769"/>
                        <a:gd name="T7" fmla="*/ 185 h 791"/>
                        <a:gd name="T8" fmla="*/ 587 w 1769"/>
                        <a:gd name="T9" fmla="*/ 260 h 791"/>
                        <a:gd name="T10" fmla="*/ 564 w 1769"/>
                        <a:gd name="T11" fmla="*/ 336 h 791"/>
                        <a:gd name="T12" fmla="*/ 531 w 1769"/>
                        <a:gd name="T13" fmla="*/ 270 h 791"/>
                        <a:gd name="T14" fmla="*/ 464 w 1769"/>
                        <a:gd name="T15" fmla="*/ 194 h 791"/>
                        <a:gd name="T16" fmla="*/ 371 w 1769"/>
                        <a:gd name="T17" fmla="*/ 126 h 791"/>
                        <a:gd name="T18" fmla="*/ 194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35 w 2736"/>
                        <a:gd name="T3" fmla="*/ 72 h 504"/>
                        <a:gd name="T4" fmla="*/ 689 w 2736"/>
                        <a:gd name="T5" fmla="*/ 10 h 504"/>
                        <a:gd name="T6" fmla="*/ 1061 w 2736"/>
                        <a:gd name="T7" fmla="*/ 10 h 504"/>
                        <a:gd name="T8" fmla="*/ 1055 w 2736"/>
                        <a:gd name="T9" fmla="*/ 44 h 504"/>
                        <a:gd name="T10" fmla="*/ 684 w 2736"/>
                        <a:gd name="T11" fmla="*/ 44 h 504"/>
                        <a:gd name="T12" fmla="*/ 254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56 w 1769"/>
                        <a:gd name="T3" fmla="*/ 24 h 791"/>
                        <a:gd name="T4" fmla="*/ 373 w 1769"/>
                        <a:gd name="T5" fmla="*/ 85 h 791"/>
                        <a:gd name="T6" fmla="*/ 519 w 1769"/>
                        <a:gd name="T7" fmla="*/ 185 h 791"/>
                        <a:gd name="T8" fmla="*/ 566 w 1769"/>
                        <a:gd name="T9" fmla="*/ 260 h 791"/>
                        <a:gd name="T10" fmla="*/ 544 w 1769"/>
                        <a:gd name="T11" fmla="*/ 336 h 791"/>
                        <a:gd name="T12" fmla="*/ 512 w 1769"/>
                        <a:gd name="T13" fmla="*/ 270 h 791"/>
                        <a:gd name="T14" fmla="*/ 448 w 1769"/>
                        <a:gd name="T15" fmla="*/ 194 h 791"/>
                        <a:gd name="T16" fmla="*/ 357 w 1769"/>
                        <a:gd name="T17" fmla="*/ 126 h 791"/>
                        <a:gd name="T18" fmla="*/ 18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215 h 504"/>
                        <a:gd name="T2" fmla="*/ 389 w 2736"/>
                        <a:gd name="T3" fmla="*/ 72 h 504"/>
                        <a:gd name="T4" fmla="*/ 800 w 2736"/>
                        <a:gd name="T5" fmla="*/ 10 h 504"/>
                        <a:gd name="T6" fmla="*/ 1233 w 2736"/>
                        <a:gd name="T7" fmla="*/ 10 h 504"/>
                        <a:gd name="T8" fmla="*/ 1226 w 2736"/>
                        <a:gd name="T9" fmla="*/ 44 h 504"/>
                        <a:gd name="T10" fmla="*/ 795 w 2736"/>
                        <a:gd name="T11" fmla="*/ 44 h 504"/>
                        <a:gd name="T12" fmla="*/ 295 w 2736"/>
                        <a:gd name="T13" fmla="*/ 125 h 504"/>
                        <a:gd name="T14" fmla="*/ 0 w 2736"/>
                        <a:gd name="T15" fmla="*/ 2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81 w 1769"/>
                        <a:gd name="T3" fmla="*/ 24 h 791"/>
                        <a:gd name="T4" fmla="*/ 433 w 1769"/>
                        <a:gd name="T5" fmla="*/ 85 h 791"/>
                        <a:gd name="T6" fmla="*/ 603 w 1769"/>
                        <a:gd name="T7" fmla="*/ 185 h 791"/>
                        <a:gd name="T8" fmla="*/ 657 w 1769"/>
                        <a:gd name="T9" fmla="*/ 260 h 791"/>
                        <a:gd name="T10" fmla="*/ 632 w 1769"/>
                        <a:gd name="T11" fmla="*/ 336 h 791"/>
                        <a:gd name="T12" fmla="*/ 595 w 1769"/>
                        <a:gd name="T13" fmla="*/ 270 h 791"/>
                        <a:gd name="T14" fmla="*/ 520 w 1769"/>
                        <a:gd name="T15" fmla="*/ 194 h 791"/>
                        <a:gd name="T16" fmla="*/ 415 w 1769"/>
                        <a:gd name="T17" fmla="*/ 126 h 791"/>
                        <a:gd name="T18" fmla="*/ 217 w 1769"/>
                        <a:gd name="T19" fmla="*/ 65 h 791"/>
                        <a:gd name="T20" fmla="*/ 0 w 1769"/>
                        <a:gd name="T21" fmla="*/ 32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>
                      <a:gd name="T0" fmla="*/ 0 w 2736"/>
                      <a:gd name="T1" fmla="*/ 145 h 504"/>
                      <a:gd name="T2" fmla="*/ 324 w 2736"/>
                      <a:gd name="T3" fmla="*/ 48 h 504"/>
                      <a:gd name="T4" fmla="*/ 667 w 2736"/>
                      <a:gd name="T5" fmla="*/ 7 h 504"/>
                      <a:gd name="T6" fmla="*/ 1027 w 2736"/>
                      <a:gd name="T7" fmla="*/ 7 h 504"/>
                      <a:gd name="T8" fmla="*/ 1021 w 2736"/>
                      <a:gd name="T9" fmla="*/ 30 h 504"/>
                      <a:gd name="T10" fmla="*/ 662 w 2736"/>
                      <a:gd name="T11" fmla="*/ 30 h 504"/>
                      <a:gd name="T12" fmla="*/ 245 w 2736"/>
                      <a:gd name="T13" fmla="*/ 84 h 504"/>
                      <a:gd name="T14" fmla="*/ 0 w 2736"/>
                      <a:gd name="T15" fmla="*/ 14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>
                      <a:gd name="T0" fmla="*/ 2 w 1769"/>
                      <a:gd name="T1" fmla="*/ 2 h 791"/>
                      <a:gd name="T2" fmla="*/ 151 w 1769"/>
                      <a:gd name="T3" fmla="*/ 16 h 791"/>
                      <a:gd name="T4" fmla="*/ 361 w 1769"/>
                      <a:gd name="T5" fmla="*/ 58 h 791"/>
                      <a:gd name="T6" fmla="*/ 503 w 1769"/>
                      <a:gd name="T7" fmla="*/ 125 h 791"/>
                      <a:gd name="T8" fmla="*/ 548 w 1769"/>
                      <a:gd name="T9" fmla="*/ 176 h 791"/>
                      <a:gd name="T10" fmla="*/ 527 w 1769"/>
                      <a:gd name="T11" fmla="*/ 228 h 791"/>
                      <a:gd name="T12" fmla="*/ 496 w 1769"/>
                      <a:gd name="T13" fmla="*/ 183 h 791"/>
                      <a:gd name="T14" fmla="*/ 433 w 1769"/>
                      <a:gd name="T15" fmla="*/ 131 h 791"/>
                      <a:gd name="T16" fmla="*/ 346 w 1769"/>
                      <a:gd name="T17" fmla="*/ 86 h 791"/>
                      <a:gd name="T18" fmla="*/ 181 w 1769"/>
                      <a:gd name="T19" fmla="*/ 44 h 791"/>
                      <a:gd name="T20" fmla="*/ 0 w 1769"/>
                      <a:gd name="T21" fmla="*/ 22 h 791"/>
                      <a:gd name="T22" fmla="*/ 2 w 1769"/>
                      <a:gd name="T23" fmla="*/ 2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>
                        <a:gd name="T0" fmla="*/ 0 w 2736"/>
                        <a:gd name="T1" fmla="*/ 184 h 504"/>
                        <a:gd name="T2" fmla="*/ 335 w 2736"/>
                        <a:gd name="T3" fmla="*/ 61 h 504"/>
                        <a:gd name="T4" fmla="*/ 689 w 2736"/>
                        <a:gd name="T5" fmla="*/ 9 h 504"/>
                        <a:gd name="T6" fmla="*/ 1062 w 2736"/>
                        <a:gd name="T7" fmla="*/ 9 h 504"/>
                        <a:gd name="T8" fmla="*/ 1056 w 2736"/>
                        <a:gd name="T9" fmla="*/ 38 h 504"/>
                        <a:gd name="T10" fmla="*/ 685 w 2736"/>
                        <a:gd name="T11" fmla="*/ 38 h 504"/>
                        <a:gd name="T12" fmla="*/ 254 w 2736"/>
                        <a:gd name="T13" fmla="*/ 107 h 504"/>
                        <a:gd name="T14" fmla="*/ 0 w 2736"/>
                        <a:gd name="T15" fmla="*/ 18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56 w 1769"/>
                        <a:gd name="T3" fmla="*/ 20 h 791"/>
                        <a:gd name="T4" fmla="*/ 373 w 1769"/>
                        <a:gd name="T5" fmla="*/ 73 h 791"/>
                        <a:gd name="T6" fmla="*/ 519 w 1769"/>
                        <a:gd name="T7" fmla="*/ 158 h 791"/>
                        <a:gd name="T8" fmla="*/ 566 w 1769"/>
                        <a:gd name="T9" fmla="*/ 223 h 791"/>
                        <a:gd name="T10" fmla="*/ 544 w 1769"/>
                        <a:gd name="T11" fmla="*/ 288 h 791"/>
                        <a:gd name="T12" fmla="*/ 512 w 1769"/>
                        <a:gd name="T13" fmla="*/ 231 h 791"/>
                        <a:gd name="T14" fmla="*/ 448 w 1769"/>
                        <a:gd name="T15" fmla="*/ 166 h 791"/>
                        <a:gd name="T16" fmla="*/ 357 w 1769"/>
                        <a:gd name="T17" fmla="*/ 108 h 791"/>
                        <a:gd name="T18" fmla="*/ 187 w 1769"/>
                        <a:gd name="T19" fmla="*/ 56 h 791"/>
                        <a:gd name="T20" fmla="*/ 0 w 1769"/>
                        <a:gd name="T21" fmla="*/ 28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>
                        <a:gd name="T0" fmla="*/ 0 w 2736"/>
                        <a:gd name="T1" fmla="*/ 270 h 504"/>
                        <a:gd name="T2" fmla="*/ 365 w 2736"/>
                        <a:gd name="T3" fmla="*/ 90 h 504"/>
                        <a:gd name="T4" fmla="*/ 750 w 2736"/>
                        <a:gd name="T5" fmla="*/ 13 h 504"/>
                        <a:gd name="T6" fmla="*/ 1155 w 2736"/>
                        <a:gd name="T7" fmla="*/ 13 h 504"/>
                        <a:gd name="T8" fmla="*/ 1148 w 2736"/>
                        <a:gd name="T9" fmla="*/ 55 h 504"/>
                        <a:gd name="T10" fmla="*/ 745 w 2736"/>
                        <a:gd name="T11" fmla="*/ 55 h 504"/>
                        <a:gd name="T12" fmla="*/ 276 w 2736"/>
                        <a:gd name="T13" fmla="*/ 156 h 504"/>
                        <a:gd name="T14" fmla="*/ 0 w 2736"/>
                        <a:gd name="T15" fmla="*/ 27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>
                        <a:gd name="T0" fmla="*/ 2 w 1769"/>
                        <a:gd name="T1" fmla="*/ 4 h 791"/>
                        <a:gd name="T2" fmla="*/ 170 w 1769"/>
                        <a:gd name="T3" fmla="*/ 30 h 791"/>
                        <a:gd name="T4" fmla="*/ 406 w 1769"/>
                        <a:gd name="T5" fmla="*/ 107 h 791"/>
                        <a:gd name="T6" fmla="*/ 565 w 1769"/>
                        <a:gd name="T7" fmla="*/ 231 h 791"/>
                        <a:gd name="T8" fmla="*/ 615 w 1769"/>
                        <a:gd name="T9" fmla="*/ 326 h 791"/>
                        <a:gd name="T10" fmla="*/ 592 w 1769"/>
                        <a:gd name="T11" fmla="*/ 421 h 791"/>
                        <a:gd name="T12" fmla="*/ 557 w 1769"/>
                        <a:gd name="T13" fmla="*/ 338 h 791"/>
                        <a:gd name="T14" fmla="*/ 487 w 1769"/>
                        <a:gd name="T15" fmla="*/ 243 h 791"/>
                        <a:gd name="T16" fmla="*/ 389 w 1769"/>
                        <a:gd name="T17" fmla="*/ 158 h 791"/>
                        <a:gd name="T18" fmla="*/ 204 w 1769"/>
                        <a:gd name="T19" fmla="*/ 81 h 791"/>
                        <a:gd name="T20" fmla="*/ 0 w 1769"/>
                        <a:gd name="T21" fmla="*/ 41 h 791"/>
                        <a:gd name="T22" fmla="*/ 2 w 1769"/>
                        <a:gd name="T23" fmla="*/ 4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86 h 504"/>
                        <a:gd name="T2" fmla="*/ 301 w 2736"/>
                        <a:gd name="T3" fmla="*/ 29 h 504"/>
                        <a:gd name="T4" fmla="*/ 619 w 2736"/>
                        <a:gd name="T5" fmla="*/ 4 h 504"/>
                        <a:gd name="T6" fmla="*/ 954 w 2736"/>
                        <a:gd name="T7" fmla="*/ 4 h 504"/>
                        <a:gd name="T8" fmla="*/ 948 w 2736"/>
                        <a:gd name="T9" fmla="*/ 18 h 504"/>
                        <a:gd name="T10" fmla="*/ 615 w 2736"/>
                        <a:gd name="T11" fmla="*/ 18 h 504"/>
                        <a:gd name="T12" fmla="*/ 228 w 2736"/>
                        <a:gd name="T13" fmla="*/ 50 h 504"/>
                        <a:gd name="T14" fmla="*/ 0 w 2736"/>
                        <a:gd name="T15" fmla="*/ 86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140 w 1769"/>
                        <a:gd name="T3" fmla="*/ 10 h 791"/>
                        <a:gd name="T4" fmla="*/ 335 w 1769"/>
                        <a:gd name="T5" fmla="*/ 34 h 791"/>
                        <a:gd name="T6" fmla="*/ 466 w 1769"/>
                        <a:gd name="T7" fmla="*/ 74 h 791"/>
                        <a:gd name="T8" fmla="*/ 508 w 1769"/>
                        <a:gd name="T9" fmla="*/ 104 h 791"/>
                        <a:gd name="T10" fmla="*/ 489 w 1769"/>
                        <a:gd name="T11" fmla="*/ 134 h 791"/>
                        <a:gd name="T12" fmla="*/ 460 w 1769"/>
                        <a:gd name="T13" fmla="*/ 108 h 791"/>
                        <a:gd name="T14" fmla="*/ 402 w 1769"/>
                        <a:gd name="T15" fmla="*/ 77 h 791"/>
                        <a:gd name="T16" fmla="*/ 321 w 1769"/>
                        <a:gd name="T17" fmla="*/ 51 h 791"/>
                        <a:gd name="T18" fmla="*/ 168 w 1769"/>
                        <a:gd name="T19" fmla="*/ 26 h 791"/>
                        <a:gd name="T20" fmla="*/ 0 w 1769"/>
                        <a:gd name="T21" fmla="*/ 13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544 w 2736"/>
                        <a:gd name="T3" fmla="*/ 104 h 504"/>
                        <a:gd name="T4" fmla="*/ 1119 w 2736"/>
                        <a:gd name="T5" fmla="*/ 15 h 504"/>
                        <a:gd name="T6" fmla="*/ 1724 w 2736"/>
                        <a:gd name="T7" fmla="*/ 15 h 504"/>
                        <a:gd name="T8" fmla="*/ 1714 w 2736"/>
                        <a:gd name="T9" fmla="*/ 64 h 504"/>
                        <a:gd name="T10" fmla="*/ 1112 w 2736"/>
                        <a:gd name="T11" fmla="*/ 64 h 504"/>
                        <a:gd name="T12" fmla="*/ 412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4 w 1769"/>
                        <a:gd name="T3" fmla="*/ 35 h 791"/>
                        <a:gd name="T4" fmla="*/ 605 w 1769"/>
                        <a:gd name="T5" fmla="*/ 124 h 791"/>
                        <a:gd name="T6" fmla="*/ 842 w 1769"/>
                        <a:gd name="T7" fmla="*/ 268 h 791"/>
                        <a:gd name="T8" fmla="*/ 918 w 1769"/>
                        <a:gd name="T9" fmla="*/ 377 h 791"/>
                        <a:gd name="T10" fmla="*/ 883 w 1769"/>
                        <a:gd name="T11" fmla="*/ 488 h 791"/>
                        <a:gd name="T12" fmla="*/ 831 w 1769"/>
                        <a:gd name="T13" fmla="*/ 392 h 791"/>
                        <a:gd name="T14" fmla="*/ 726 w 1769"/>
                        <a:gd name="T15" fmla="*/ 281 h 791"/>
                        <a:gd name="T16" fmla="*/ 580 w 1769"/>
                        <a:gd name="T17" fmla="*/ 183 h 791"/>
                        <a:gd name="T18" fmla="*/ 304 w 1769"/>
                        <a:gd name="T19" fmla="*/ 94 h 791"/>
                        <a:gd name="T20" fmla="*/ 0 w 1769"/>
                        <a:gd name="T21" fmla="*/ 47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504 w 2736"/>
                        <a:gd name="T3" fmla="*/ 104 h 504"/>
                        <a:gd name="T4" fmla="*/ 1035 w 2736"/>
                        <a:gd name="T5" fmla="*/ 15 h 504"/>
                        <a:gd name="T6" fmla="*/ 1595 w 2736"/>
                        <a:gd name="T7" fmla="*/ 15 h 504"/>
                        <a:gd name="T8" fmla="*/ 1586 w 2736"/>
                        <a:gd name="T9" fmla="*/ 64 h 504"/>
                        <a:gd name="T10" fmla="*/ 1028 w 2736"/>
                        <a:gd name="T11" fmla="*/ 64 h 504"/>
                        <a:gd name="T12" fmla="*/ 381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>
                        <a:gd name="T0" fmla="*/ 2 w 1769"/>
                        <a:gd name="T1" fmla="*/ 5 h 791"/>
                        <a:gd name="T2" fmla="*/ 235 w 1769"/>
                        <a:gd name="T3" fmla="*/ 35 h 791"/>
                        <a:gd name="T4" fmla="*/ 560 w 1769"/>
                        <a:gd name="T5" fmla="*/ 124 h 791"/>
                        <a:gd name="T6" fmla="*/ 780 w 1769"/>
                        <a:gd name="T7" fmla="*/ 268 h 791"/>
                        <a:gd name="T8" fmla="*/ 850 w 1769"/>
                        <a:gd name="T9" fmla="*/ 377 h 791"/>
                        <a:gd name="T10" fmla="*/ 817 w 1769"/>
                        <a:gd name="T11" fmla="*/ 488 h 791"/>
                        <a:gd name="T12" fmla="*/ 769 w 1769"/>
                        <a:gd name="T13" fmla="*/ 392 h 791"/>
                        <a:gd name="T14" fmla="*/ 672 w 1769"/>
                        <a:gd name="T15" fmla="*/ 281 h 791"/>
                        <a:gd name="T16" fmla="*/ 537 w 1769"/>
                        <a:gd name="T17" fmla="*/ 183 h 791"/>
                        <a:gd name="T18" fmla="*/ 281 w 1769"/>
                        <a:gd name="T19" fmla="*/ 94 h 791"/>
                        <a:gd name="T20" fmla="*/ 0 w 1769"/>
                        <a:gd name="T21" fmla="*/ 47 h 791"/>
                        <a:gd name="T22" fmla="*/ 2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>
                        <a:gd name="T0" fmla="*/ 0 w 2736"/>
                        <a:gd name="T1" fmla="*/ 301 h 504"/>
                        <a:gd name="T2" fmla="*/ 540 w 2736"/>
                        <a:gd name="T3" fmla="*/ 100 h 504"/>
                        <a:gd name="T4" fmla="*/ 1111 w 2736"/>
                        <a:gd name="T5" fmla="*/ 14 h 504"/>
                        <a:gd name="T6" fmla="*/ 1711 w 2736"/>
                        <a:gd name="T7" fmla="*/ 14 h 504"/>
                        <a:gd name="T8" fmla="*/ 1701 w 2736"/>
                        <a:gd name="T9" fmla="*/ 62 h 504"/>
                        <a:gd name="T10" fmla="*/ 1103 w 2736"/>
                        <a:gd name="T11" fmla="*/ 62 h 504"/>
                        <a:gd name="T12" fmla="*/ 409 w 2736"/>
                        <a:gd name="T13" fmla="*/ 174 h 504"/>
                        <a:gd name="T14" fmla="*/ 0 w 2736"/>
                        <a:gd name="T15" fmla="*/ 301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2 w 1769"/>
                        <a:gd name="T3" fmla="*/ 33 h 791"/>
                        <a:gd name="T4" fmla="*/ 600 w 1769"/>
                        <a:gd name="T5" fmla="*/ 120 h 791"/>
                        <a:gd name="T6" fmla="*/ 836 w 1769"/>
                        <a:gd name="T7" fmla="*/ 258 h 791"/>
                        <a:gd name="T8" fmla="*/ 911 w 1769"/>
                        <a:gd name="T9" fmla="*/ 364 h 791"/>
                        <a:gd name="T10" fmla="*/ 876 w 1769"/>
                        <a:gd name="T11" fmla="*/ 471 h 791"/>
                        <a:gd name="T12" fmla="*/ 825 w 1769"/>
                        <a:gd name="T13" fmla="*/ 378 h 791"/>
                        <a:gd name="T14" fmla="*/ 721 w 1769"/>
                        <a:gd name="T15" fmla="*/ 271 h 791"/>
                        <a:gd name="T16" fmla="*/ 576 w 1769"/>
                        <a:gd name="T17" fmla="*/ 177 h 791"/>
                        <a:gd name="T18" fmla="*/ 302 w 1769"/>
                        <a:gd name="T19" fmla="*/ 91 h 791"/>
                        <a:gd name="T20" fmla="*/ 0 w 1769"/>
                        <a:gd name="T21" fmla="*/ 45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312 h 504"/>
                        <a:gd name="T2" fmla="*/ 544 w 2736"/>
                        <a:gd name="T3" fmla="*/ 104 h 504"/>
                        <a:gd name="T4" fmla="*/ 1119 w 2736"/>
                        <a:gd name="T5" fmla="*/ 15 h 504"/>
                        <a:gd name="T6" fmla="*/ 1724 w 2736"/>
                        <a:gd name="T7" fmla="*/ 15 h 504"/>
                        <a:gd name="T8" fmla="*/ 1714 w 2736"/>
                        <a:gd name="T9" fmla="*/ 64 h 504"/>
                        <a:gd name="T10" fmla="*/ 1112 w 2736"/>
                        <a:gd name="T11" fmla="*/ 64 h 504"/>
                        <a:gd name="T12" fmla="*/ 412 w 2736"/>
                        <a:gd name="T13" fmla="*/ 181 h 504"/>
                        <a:gd name="T14" fmla="*/ 0 w 2736"/>
                        <a:gd name="T15" fmla="*/ 31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54 w 1769"/>
                        <a:gd name="T3" fmla="*/ 35 h 791"/>
                        <a:gd name="T4" fmla="*/ 605 w 1769"/>
                        <a:gd name="T5" fmla="*/ 124 h 791"/>
                        <a:gd name="T6" fmla="*/ 842 w 1769"/>
                        <a:gd name="T7" fmla="*/ 268 h 791"/>
                        <a:gd name="T8" fmla="*/ 918 w 1769"/>
                        <a:gd name="T9" fmla="*/ 377 h 791"/>
                        <a:gd name="T10" fmla="*/ 883 w 1769"/>
                        <a:gd name="T11" fmla="*/ 488 h 791"/>
                        <a:gd name="T12" fmla="*/ 831 w 1769"/>
                        <a:gd name="T13" fmla="*/ 392 h 791"/>
                        <a:gd name="T14" fmla="*/ 726 w 1769"/>
                        <a:gd name="T15" fmla="*/ 281 h 791"/>
                        <a:gd name="T16" fmla="*/ 580 w 1769"/>
                        <a:gd name="T17" fmla="*/ 183 h 791"/>
                        <a:gd name="T18" fmla="*/ 304 w 1769"/>
                        <a:gd name="T19" fmla="*/ 94 h 791"/>
                        <a:gd name="T20" fmla="*/ 0 w 1769"/>
                        <a:gd name="T21" fmla="*/ 47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>
                        <a:gd name="T0" fmla="*/ 0 w 2736"/>
                        <a:gd name="T1" fmla="*/ 299 h 504"/>
                        <a:gd name="T2" fmla="*/ 521 w 2736"/>
                        <a:gd name="T3" fmla="*/ 100 h 504"/>
                        <a:gd name="T4" fmla="*/ 1071 w 2736"/>
                        <a:gd name="T5" fmla="*/ 14 h 504"/>
                        <a:gd name="T6" fmla="*/ 1650 w 2736"/>
                        <a:gd name="T7" fmla="*/ 14 h 504"/>
                        <a:gd name="T8" fmla="*/ 1640 w 2736"/>
                        <a:gd name="T9" fmla="*/ 61 h 504"/>
                        <a:gd name="T10" fmla="*/ 1064 w 2736"/>
                        <a:gd name="T11" fmla="*/ 61 h 504"/>
                        <a:gd name="T12" fmla="*/ 394 w 2736"/>
                        <a:gd name="T13" fmla="*/ 173 h 504"/>
                        <a:gd name="T14" fmla="*/ 0 w 2736"/>
                        <a:gd name="T15" fmla="*/ 29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>
                        <a:gd name="T0" fmla="*/ 3 w 1769"/>
                        <a:gd name="T1" fmla="*/ 5 h 791"/>
                        <a:gd name="T2" fmla="*/ 243 w 1769"/>
                        <a:gd name="T3" fmla="*/ 33 h 791"/>
                        <a:gd name="T4" fmla="*/ 579 w 1769"/>
                        <a:gd name="T5" fmla="*/ 119 h 791"/>
                        <a:gd name="T6" fmla="*/ 806 w 1769"/>
                        <a:gd name="T7" fmla="*/ 256 h 791"/>
                        <a:gd name="T8" fmla="*/ 878 w 1769"/>
                        <a:gd name="T9" fmla="*/ 361 h 791"/>
                        <a:gd name="T10" fmla="*/ 845 w 1769"/>
                        <a:gd name="T11" fmla="*/ 467 h 791"/>
                        <a:gd name="T12" fmla="*/ 795 w 1769"/>
                        <a:gd name="T13" fmla="*/ 375 h 791"/>
                        <a:gd name="T14" fmla="*/ 695 w 1769"/>
                        <a:gd name="T15" fmla="*/ 269 h 791"/>
                        <a:gd name="T16" fmla="*/ 555 w 1769"/>
                        <a:gd name="T17" fmla="*/ 176 h 791"/>
                        <a:gd name="T18" fmla="*/ 291 w 1769"/>
                        <a:gd name="T19" fmla="*/ 90 h 791"/>
                        <a:gd name="T20" fmla="*/ 0 w 1769"/>
                        <a:gd name="T21" fmla="*/ 45 h 791"/>
                        <a:gd name="T22" fmla="*/ 3 w 1769"/>
                        <a:gd name="T23" fmla="*/ 5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>
                        <a:gd name="T0" fmla="*/ 0 w 2736"/>
                        <a:gd name="T1" fmla="*/ 246 h 504"/>
                        <a:gd name="T2" fmla="*/ 506 w 2736"/>
                        <a:gd name="T3" fmla="*/ 82 h 504"/>
                        <a:gd name="T4" fmla="*/ 1039 w 2736"/>
                        <a:gd name="T5" fmla="*/ 12 h 504"/>
                        <a:gd name="T6" fmla="*/ 1601 w 2736"/>
                        <a:gd name="T7" fmla="*/ 12 h 504"/>
                        <a:gd name="T8" fmla="*/ 1592 w 2736"/>
                        <a:gd name="T9" fmla="*/ 50 h 504"/>
                        <a:gd name="T10" fmla="*/ 1032 w 2736"/>
                        <a:gd name="T11" fmla="*/ 50 h 504"/>
                        <a:gd name="T12" fmla="*/ 383 w 2736"/>
                        <a:gd name="T13" fmla="*/ 143 h 504"/>
                        <a:gd name="T14" fmla="*/ 0 w 2736"/>
                        <a:gd name="T15" fmla="*/ 246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>
                        <a:gd name="T0" fmla="*/ 2 w 1769"/>
                        <a:gd name="T1" fmla="*/ 4 h 791"/>
                        <a:gd name="T2" fmla="*/ 236 w 1769"/>
                        <a:gd name="T3" fmla="*/ 27 h 791"/>
                        <a:gd name="T4" fmla="*/ 562 w 1769"/>
                        <a:gd name="T5" fmla="*/ 98 h 791"/>
                        <a:gd name="T6" fmla="*/ 782 w 1769"/>
                        <a:gd name="T7" fmla="*/ 211 h 791"/>
                        <a:gd name="T8" fmla="*/ 853 w 1769"/>
                        <a:gd name="T9" fmla="*/ 297 h 791"/>
                        <a:gd name="T10" fmla="*/ 820 w 1769"/>
                        <a:gd name="T11" fmla="*/ 384 h 791"/>
                        <a:gd name="T12" fmla="*/ 772 w 1769"/>
                        <a:gd name="T13" fmla="*/ 308 h 791"/>
                        <a:gd name="T14" fmla="*/ 674 w 1769"/>
                        <a:gd name="T15" fmla="*/ 222 h 791"/>
                        <a:gd name="T16" fmla="*/ 539 w 1769"/>
                        <a:gd name="T17" fmla="*/ 144 h 791"/>
                        <a:gd name="T18" fmla="*/ 282 w 1769"/>
                        <a:gd name="T19" fmla="*/ 74 h 791"/>
                        <a:gd name="T20" fmla="*/ 0 w 1769"/>
                        <a:gd name="T21" fmla="*/ 37 h 791"/>
                        <a:gd name="T22" fmla="*/ 2 w 1769"/>
                        <a:gd name="T23" fmla="*/ 4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>
                        <a:gd name="T0" fmla="*/ 0 w 2736"/>
                        <a:gd name="T1" fmla="*/ 246 h 504"/>
                        <a:gd name="T2" fmla="*/ 465 w 2736"/>
                        <a:gd name="T3" fmla="*/ 82 h 504"/>
                        <a:gd name="T4" fmla="*/ 955 w 2736"/>
                        <a:gd name="T5" fmla="*/ 12 h 504"/>
                        <a:gd name="T6" fmla="*/ 1471 w 2736"/>
                        <a:gd name="T7" fmla="*/ 12 h 504"/>
                        <a:gd name="T8" fmla="*/ 1462 w 2736"/>
                        <a:gd name="T9" fmla="*/ 50 h 504"/>
                        <a:gd name="T10" fmla="*/ 948 w 2736"/>
                        <a:gd name="T11" fmla="*/ 50 h 504"/>
                        <a:gd name="T12" fmla="*/ 352 w 2736"/>
                        <a:gd name="T13" fmla="*/ 143 h 504"/>
                        <a:gd name="T14" fmla="*/ 0 w 2736"/>
                        <a:gd name="T15" fmla="*/ 246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>
                        <a:gd name="T0" fmla="*/ 2 w 1769"/>
                        <a:gd name="T1" fmla="*/ 4 h 791"/>
                        <a:gd name="T2" fmla="*/ 217 w 1769"/>
                        <a:gd name="T3" fmla="*/ 27 h 791"/>
                        <a:gd name="T4" fmla="*/ 517 w 1769"/>
                        <a:gd name="T5" fmla="*/ 98 h 791"/>
                        <a:gd name="T6" fmla="*/ 719 w 1769"/>
                        <a:gd name="T7" fmla="*/ 211 h 791"/>
                        <a:gd name="T8" fmla="*/ 784 w 1769"/>
                        <a:gd name="T9" fmla="*/ 297 h 791"/>
                        <a:gd name="T10" fmla="*/ 754 w 1769"/>
                        <a:gd name="T11" fmla="*/ 384 h 791"/>
                        <a:gd name="T12" fmla="*/ 710 w 1769"/>
                        <a:gd name="T13" fmla="*/ 308 h 791"/>
                        <a:gd name="T14" fmla="*/ 620 w 1769"/>
                        <a:gd name="T15" fmla="*/ 222 h 791"/>
                        <a:gd name="T16" fmla="*/ 495 w 1769"/>
                        <a:gd name="T17" fmla="*/ 144 h 791"/>
                        <a:gd name="T18" fmla="*/ 259 w 1769"/>
                        <a:gd name="T19" fmla="*/ 74 h 791"/>
                        <a:gd name="T20" fmla="*/ 0 w 1769"/>
                        <a:gd name="T21" fmla="*/ 37 h 791"/>
                        <a:gd name="T22" fmla="*/ 2 w 1769"/>
                        <a:gd name="T23" fmla="*/ 4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>
                        <a:gd name="T0" fmla="*/ 0 w 2736"/>
                        <a:gd name="T1" fmla="*/ 188 h 504"/>
                        <a:gd name="T2" fmla="*/ 454 w 2736"/>
                        <a:gd name="T3" fmla="*/ 63 h 504"/>
                        <a:gd name="T4" fmla="*/ 933 w 2736"/>
                        <a:gd name="T5" fmla="*/ 9 h 504"/>
                        <a:gd name="T6" fmla="*/ 1437 w 2736"/>
                        <a:gd name="T7" fmla="*/ 9 h 504"/>
                        <a:gd name="T8" fmla="*/ 1429 w 2736"/>
                        <a:gd name="T9" fmla="*/ 38 h 504"/>
                        <a:gd name="T10" fmla="*/ 926 w 2736"/>
                        <a:gd name="T11" fmla="*/ 38 h 504"/>
                        <a:gd name="T12" fmla="*/ 343 w 2736"/>
                        <a:gd name="T13" fmla="*/ 109 h 504"/>
                        <a:gd name="T14" fmla="*/ 0 w 2736"/>
                        <a:gd name="T15" fmla="*/ 188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211 w 1769"/>
                        <a:gd name="T3" fmla="*/ 21 h 791"/>
                        <a:gd name="T4" fmla="*/ 504 w 1769"/>
                        <a:gd name="T5" fmla="*/ 75 h 791"/>
                        <a:gd name="T6" fmla="*/ 702 w 1769"/>
                        <a:gd name="T7" fmla="*/ 161 h 791"/>
                        <a:gd name="T8" fmla="*/ 765 w 1769"/>
                        <a:gd name="T9" fmla="*/ 227 h 791"/>
                        <a:gd name="T10" fmla="*/ 736 w 1769"/>
                        <a:gd name="T11" fmla="*/ 294 h 791"/>
                        <a:gd name="T12" fmla="*/ 693 w 1769"/>
                        <a:gd name="T13" fmla="*/ 236 h 791"/>
                        <a:gd name="T14" fmla="*/ 605 w 1769"/>
                        <a:gd name="T15" fmla="*/ 169 h 791"/>
                        <a:gd name="T16" fmla="*/ 483 w 1769"/>
                        <a:gd name="T17" fmla="*/ 110 h 791"/>
                        <a:gd name="T18" fmla="*/ 253 w 1769"/>
                        <a:gd name="T19" fmla="*/ 57 h 791"/>
                        <a:gd name="T20" fmla="*/ 0 w 1769"/>
                        <a:gd name="T21" fmla="*/ 28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T0" fmla="*/ 2567 w 36729"/>
                      <a:gd name="T1" fmla="*/ 990 h 21600"/>
                      <a:gd name="T2" fmla="*/ 0 w 36729"/>
                      <a:gd name="T3" fmla="*/ 1155 h 21600"/>
                      <a:gd name="T4" fmla="*/ 1246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T0" fmla="*/ 0 w 30473"/>
                      <a:gd name="T1" fmla="*/ 203 h 22305"/>
                      <a:gd name="T2" fmla="*/ 2015 w 30473"/>
                      <a:gd name="T3" fmla="*/ 2379 h 22305"/>
                      <a:gd name="T4" fmla="*/ 587 w 30473"/>
                      <a:gd name="T5" fmla="*/ 2304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T0" fmla="*/ 0 w 34812"/>
                      <a:gd name="T1" fmla="*/ 481 h 22305"/>
                      <a:gd name="T2" fmla="*/ 1426 w 34812"/>
                      <a:gd name="T3" fmla="*/ 2379 h 22305"/>
                      <a:gd name="T4" fmla="*/ 541 w 34812"/>
                      <a:gd name="T5" fmla="*/ 2304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T0" fmla="*/ 0 w 36830"/>
                      <a:gd name="T1" fmla="*/ 670 h 22305"/>
                      <a:gd name="T2" fmla="*/ 2539 w 36830"/>
                      <a:gd name="T3" fmla="*/ 2379 h 22305"/>
                      <a:gd name="T4" fmla="*/ 1050 w 36830"/>
                      <a:gd name="T5" fmla="*/ 2304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T0" fmla="*/ 0 w 31881"/>
                      <a:gd name="T1" fmla="*/ 1068 h 21600"/>
                      <a:gd name="T2" fmla="*/ 1850 w 31881"/>
                      <a:gd name="T3" fmla="*/ 518 h 21600"/>
                      <a:gd name="T4" fmla="*/ 1058 w 31881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T0" fmla="*/ 0 w 31146"/>
                      <a:gd name="T1" fmla="*/ 481 h 21600"/>
                      <a:gd name="T2" fmla="*/ 764 w 31146"/>
                      <a:gd name="T3" fmla="*/ 1020 h 21600"/>
                      <a:gd name="T4" fmla="*/ 324 w 31146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>
                      <a:gd name="T0" fmla="*/ 0 w 776"/>
                      <a:gd name="T1" fmla="*/ 41 h 2368"/>
                      <a:gd name="T2" fmla="*/ 129 w 776"/>
                      <a:gd name="T3" fmla="*/ 10 h 2368"/>
                      <a:gd name="T4" fmla="*/ 52 w 776"/>
                      <a:gd name="T5" fmla="*/ 103 h 2368"/>
                      <a:gd name="T6" fmla="*/ 181 w 776"/>
                      <a:gd name="T7" fmla="*/ 103 h 2368"/>
                      <a:gd name="T8" fmla="*/ 103 w 776"/>
                      <a:gd name="T9" fmla="*/ 196 h 2368"/>
                      <a:gd name="T10" fmla="*/ 207 w 776"/>
                      <a:gd name="T11" fmla="*/ 227 h 2368"/>
                      <a:gd name="T12" fmla="*/ 155 w 776"/>
                      <a:gd name="T13" fmla="*/ 288 h 2368"/>
                      <a:gd name="T14" fmla="*/ 259 w 776"/>
                      <a:gd name="T15" fmla="*/ 319 h 2368"/>
                      <a:gd name="T16" fmla="*/ 207 w 776"/>
                      <a:gd name="T17" fmla="*/ 381 h 2368"/>
                      <a:gd name="T18" fmla="*/ 284 w 776"/>
                      <a:gd name="T19" fmla="*/ 412 h 2368"/>
                      <a:gd name="T20" fmla="*/ 259 w 776"/>
                      <a:gd name="T21" fmla="*/ 474 h 2368"/>
                      <a:gd name="T22" fmla="*/ 310 w 776"/>
                      <a:gd name="T23" fmla="*/ 535 h 2368"/>
                      <a:gd name="T24" fmla="*/ 310 w 776"/>
                      <a:gd name="T25" fmla="*/ 597 h 2368"/>
                      <a:gd name="T26" fmla="*/ 362 w 776"/>
                      <a:gd name="T27" fmla="*/ 690 h 2368"/>
                      <a:gd name="T28" fmla="*/ 336 w 776"/>
                      <a:gd name="T29" fmla="*/ 783 h 2368"/>
                      <a:gd name="T30" fmla="*/ 388 w 776"/>
                      <a:gd name="T31" fmla="*/ 844 h 2368"/>
                      <a:gd name="T32" fmla="*/ 362 w 776"/>
                      <a:gd name="T33" fmla="*/ 937 h 2368"/>
                      <a:gd name="T34" fmla="*/ 388 w 776"/>
                      <a:gd name="T35" fmla="*/ 1030 h 2368"/>
                      <a:gd name="T36" fmla="*/ 362 w 776"/>
                      <a:gd name="T37" fmla="*/ 1092 h 2368"/>
                      <a:gd name="T38" fmla="*/ 414 w 776"/>
                      <a:gd name="T39" fmla="*/ 1184 h 2368"/>
                      <a:gd name="T40" fmla="*/ 388 w 776"/>
                      <a:gd name="T41" fmla="*/ 1277 h 2368"/>
                      <a:gd name="T42" fmla="*/ 414 w 776"/>
                      <a:gd name="T43" fmla="*/ 1400 h 2368"/>
                      <a:gd name="T44" fmla="*/ 388 w 776"/>
                      <a:gd name="T45" fmla="*/ 1431 h 2368"/>
                      <a:gd name="T46" fmla="*/ 414 w 776"/>
                      <a:gd name="T47" fmla="*/ 1524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-1346631">
                  <a:off x="3280" y="1529"/>
                  <a:ext cx="442" cy="837"/>
                </a:xfrm>
                <a:custGeom>
                  <a:avLst/>
                  <a:gdLst>
                    <a:gd name="T0" fmla="*/ 0 w 776"/>
                    <a:gd name="T1" fmla="*/ 23 h 2368"/>
                    <a:gd name="T2" fmla="*/ 137 w 776"/>
                    <a:gd name="T3" fmla="*/ 6 h 2368"/>
                    <a:gd name="T4" fmla="*/ 55 w 776"/>
                    <a:gd name="T5" fmla="*/ 57 h 2368"/>
                    <a:gd name="T6" fmla="*/ 191 w 776"/>
                    <a:gd name="T7" fmla="*/ 57 h 2368"/>
                    <a:gd name="T8" fmla="*/ 109 w 776"/>
                    <a:gd name="T9" fmla="*/ 107 h 2368"/>
                    <a:gd name="T10" fmla="*/ 219 w 776"/>
                    <a:gd name="T11" fmla="*/ 124 h 2368"/>
                    <a:gd name="T12" fmla="*/ 164 w 776"/>
                    <a:gd name="T13" fmla="*/ 158 h 2368"/>
                    <a:gd name="T14" fmla="*/ 273 w 776"/>
                    <a:gd name="T15" fmla="*/ 175 h 2368"/>
                    <a:gd name="T16" fmla="*/ 219 w 776"/>
                    <a:gd name="T17" fmla="*/ 209 h 2368"/>
                    <a:gd name="T18" fmla="*/ 301 w 776"/>
                    <a:gd name="T19" fmla="*/ 226 h 2368"/>
                    <a:gd name="T20" fmla="*/ 273 w 776"/>
                    <a:gd name="T21" fmla="*/ 260 h 2368"/>
                    <a:gd name="T22" fmla="*/ 328 w 776"/>
                    <a:gd name="T23" fmla="*/ 294 h 2368"/>
                    <a:gd name="T24" fmla="*/ 328 w 776"/>
                    <a:gd name="T25" fmla="*/ 328 h 2368"/>
                    <a:gd name="T26" fmla="*/ 383 w 776"/>
                    <a:gd name="T27" fmla="*/ 379 h 2368"/>
                    <a:gd name="T28" fmla="*/ 355 w 776"/>
                    <a:gd name="T29" fmla="*/ 430 h 2368"/>
                    <a:gd name="T30" fmla="*/ 410 w 776"/>
                    <a:gd name="T31" fmla="*/ 464 h 2368"/>
                    <a:gd name="T32" fmla="*/ 383 w 776"/>
                    <a:gd name="T33" fmla="*/ 515 h 2368"/>
                    <a:gd name="T34" fmla="*/ 410 w 776"/>
                    <a:gd name="T35" fmla="*/ 566 h 2368"/>
                    <a:gd name="T36" fmla="*/ 383 w 776"/>
                    <a:gd name="T37" fmla="*/ 599 h 2368"/>
                    <a:gd name="T38" fmla="*/ 437 w 776"/>
                    <a:gd name="T39" fmla="*/ 650 h 2368"/>
                    <a:gd name="T40" fmla="*/ 410 w 776"/>
                    <a:gd name="T41" fmla="*/ 701 h 2368"/>
                    <a:gd name="T42" fmla="*/ 437 w 776"/>
                    <a:gd name="T43" fmla="*/ 769 h 2368"/>
                    <a:gd name="T44" fmla="*/ 410 w 776"/>
                    <a:gd name="T45" fmla="*/ 786 h 2368"/>
                    <a:gd name="T46" fmla="*/ 437 w 776"/>
                    <a:gd name="T47" fmla="*/ 837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40 h 2368"/>
                  <a:gd name="T2" fmla="*/ 150 w 776"/>
                  <a:gd name="T3" fmla="*/ 10 h 2368"/>
                  <a:gd name="T4" fmla="*/ 60 w 776"/>
                  <a:gd name="T5" fmla="*/ 100 h 2368"/>
                  <a:gd name="T6" fmla="*/ 210 w 776"/>
                  <a:gd name="T7" fmla="*/ 100 h 2368"/>
                  <a:gd name="T8" fmla="*/ 120 w 776"/>
                  <a:gd name="T9" fmla="*/ 190 h 2368"/>
                  <a:gd name="T10" fmla="*/ 240 w 776"/>
                  <a:gd name="T11" fmla="*/ 220 h 2368"/>
                  <a:gd name="T12" fmla="*/ 180 w 776"/>
                  <a:gd name="T13" fmla="*/ 280 h 2368"/>
                  <a:gd name="T14" fmla="*/ 300 w 776"/>
                  <a:gd name="T15" fmla="*/ 310 h 2368"/>
                  <a:gd name="T16" fmla="*/ 240 w 776"/>
                  <a:gd name="T17" fmla="*/ 370 h 2368"/>
                  <a:gd name="T18" fmla="*/ 330 w 776"/>
                  <a:gd name="T19" fmla="*/ 400 h 2368"/>
                  <a:gd name="T20" fmla="*/ 300 w 776"/>
                  <a:gd name="T21" fmla="*/ 460 h 2368"/>
                  <a:gd name="T22" fmla="*/ 360 w 776"/>
                  <a:gd name="T23" fmla="*/ 520 h 2368"/>
                  <a:gd name="T24" fmla="*/ 360 w 776"/>
                  <a:gd name="T25" fmla="*/ 580 h 2368"/>
                  <a:gd name="T26" fmla="*/ 420 w 776"/>
                  <a:gd name="T27" fmla="*/ 670 h 2368"/>
                  <a:gd name="T28" fmla="*/ 390 w 776"/>
                  <a:gd name="T29" fmla="*/ 759 h 2368"/>
                  <a:gd name="T30" fmla="*/ 450 w 776"/>
                  <a:gd name="T31" fmla="*/ 819 h 2368"/>
                  <a:gd name="T32" fmla="*/ 420 w 776"/>
                  <a:gd name="T33" fmla="*/ 909 h 2368"/>
                  <a:gd name="T34" fmla="*/ 450 w 776"/>
                  <a:gd name="T35" fmla="*/ 999 h 2368"/>
                  <a:gd name="T36" fmla="*/ 420 w 776"/>
                  <a:gd name="T37" fmla="*/ 1059 h 2368"/>
                  <a:gd name="T38" fmla="*/ 480 w 776"/>
                  <a:gd name="T39" fmla="*/ 1149 h 2368"/>
                  <a:gd name="T40" fmla="*/ 450 w 776"/>
                  <a:gd name="T41" fmla="*/ 1239 h 2368"/>
                  <a:gd name="T42" fmla="*/ 480 w 776"/>
                  <a:gd name="T43" fmla="*/ 1359 h 2368"/>
                  <a:gd name="T44" fmla="*/ 450 w 776"/>
                  <a:gd name="T45" fmla="*/ 1389 h 2368"/>
                  <a:gd name="T46" fmla="*/ 480 w 776"/>
                  <a:gd name="T47" fmla="*/ 147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537 w 21600"/>
                  <a:gd name="T1" fmla="*/ 0 h 21602"/>
                  <a:gd name="T2" fmla="*/ 2121 w 21600"/>
                  <a:gd name="T3" fmla="*/ 2304 h 21602"/>
                  <a:gd name="T4" fmla="*/ 0 w 21600"/>
                  <a:gd name="T5" fmla="*/ 2229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137 h 22305"/>
                  <a:gd name="T2" fmla="*/ 1244 w 28940"/>
                  <a:gd name="T3" fmla="*/ 2379 h 22305"/>
                  <a:gd name="T4" fmla="*/ 316 w 28940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T0" fmla="*/ 0 w 34455"/>
                  <a:gd name="T1" fmla="*/ 452 h 22305"/>
                  <a:gd name="T2" fmla="*/ 2375 w 34455"/>
                  <a:gd name="T3" fmla="*/ 2379 h 22305"/>
                  <a:gd name="T4" fmla="*/ 886 w 34455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481 h 22305"/>
                  <a:gd name="T2" fmla="*/ 381 w 34812"/>
                  <a:gd name="T3" fmla="*/ 2379 h 22305"/>
                  <a:gd name="T4" fmla="*/ 145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481 h 22305"/>
                  <a:gd name="T2" fmla="*/ 1004 w 34812"/>
                  <a:gd name="T3" fmla="*/ 2379 h 22305"/>
                  <a:gd name="T4" fmla="*/ 381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>
                  <a:gd name="T0" fmla="*/ 0 w 776"/>
                  <a:gd name="T1" fmla="*/ 40 h 2368"/>
                  <a:gd name="T2" fmla="*/ 150 w 776"/>
                  <a:gd name="T3" fmla="*/ 10 h 2368"/>
                  <a:gd name="T4" fmla="*/ 60 w 776"/>
                  <a:gd name="T5" fmla="*/ 100 h 2368"/>
                  <a:gd name="T6" fmla="*/ 210 w 776"/>
                  <a:gd name="T7" fmla="*/ 100 h 2368"/>
                  <a:gd name="T8" fmla="*/ 120 w 776"/>
                  <a:gd name="T9" fmla="*/ 190 h 2368"/>
                  <a:gd name="T10" fmla="*/ 240 w 776"/>
                  <a:gd name="T11" fmla="*/ 220 h 2368"/>
                  <a:gd name="T12" fmla="*/ 180 w 776"/>
                  <a:gd name="T13" fmla="*/ 280 h 2368"/>
                  <a:gd name="T14" fmla="*/ 300 w 776"/>
                  <a:gd name="T15" fmla="*/ 310 h 2368"/>
                  <a:gd name="T16" fmla="*/ 240 w 776"/>
                  <a:gd name="T17" fmla="*/ 370 h 2368"/>
                  <a:gd name="T18" fmla="*/ 330 w 776"/>
                  <a:gd name="T19" fmla="*/ 400 h 2368"/>
                  <a:gd name="T20" fmla="*/ 300 w 776"/>
                  <a:gd name="T21" fmla="*/ 460 h 2368"/>
                  <a:gd name="T22" fmla="*/ 360 w 776"/>
                  <a:gd name="T23" fmla="*/ 520 h 2368"/>
                  <a:gd name="T24" fmla="*/ 360 w 776"/>
                  <a:gd name="T25" fmla="*/ 580 h 2368"/>
                  <a:gd name="T26" fmla="*/ 420 w 776"/>
                  <a:gd name="T27" fmla="*/ 670 h 2368"/>
                  <a:gd name="T28" fmla="*/ 390 w 776"/>
                  <a:gd name="T29" fmla="*/ 759 h 2368"/>
                  <a:gd name="T30" fmla="*/ 450 w 776"/>
                  <a:gd name="T31" fmla="*/ 819 h 2368"/>
                  <a:gd name="T32" fmla="*/ 420 w 776"/>
                  <a:gd name="T33" fmla="*/ 909 h 2368"/>
                  <a:gd name="T34" fmla="*/ 450 w 776"/>
                  <a:gd name="T35" fmla="*/ 999 h 2368"/>
                  <a:gd name="T36" fmla="*/ 420 w 776"/>
                  <a:gd name="T37" fmla="*/ 1059 h 2368"/>
                  <a:gd name="T38" fmla="*/ 480 w 776"/>
                  <a:gd name="T39" fmla="*/ 1149 h 2368"/>
                  <a:gd name="T40" fmla="*/ 450 w 776"/>
                  <a:gd name="T41" fmla="*/ 1239 h 2368"/>
                  <a:gd name="T42" fmla="*/ 480 w 776"/>
                  <a:gd name="T43" fmla="*/ 1359 h 2368"/>
                  <a:gd name="T44" fmla="*/ 450 w 776"/>
                  <a:gd name="T45" fmla="*/ 1389 h 2368"/>
                  <a:gd name="T46" fmla="*/ 480 w 776"/>
                  <a:gd name="T47" fmla="*/ 147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>
                  <a:gd name="T0" fmla="*/ 0 w 776"/>
                  <a:gd name="T1" fmla="*/ 23 h 2368"/>
                  <a:gd name="T2" fmla="*/ 137 w 776"/>
                  <a:gd name="T3" fmla="*/ 6 h 2368"/>
                  <a:gd name="T4" fmla="*/ 55 w 776"/>
                  <a:gd name="T5" fmla="*/ 57 h 2368"/>
                  <a:gd name="T6" fmla="*/ 191 w 776"/>
                  <a:gd name="T7" fmla="*/ 57 h 2368"/>
                  <a:gd name="T8" fmla="*/ 109 w 776"/>
                  <a:gd name="T9" fmla="*/ 107 h 2368"/>
                  <a:gd name="T10" fmla="*/ 219 w 776"/>
                  <a:gd name="T11" fmla="*/ 124 h 2368"/>
                  <a:gd name="T12" fmla="*/ 164 w 776"/>
                  <a:gd name="T13" fmla="*/ 158 h 2368"/>
                  <a:gd name="T14" fmla="*/ 273 w 776"/>
                  <a:gd name="T15" fmla="*/ 175 h 2368"/>
                  <a:gd name="T16" fmla="*/ 219 w 776"/>
                  <a:gd name="T17" fmla="*/ 209 h 2368"/>
                  <a:gd name="T18" fmla="*/ 301 w 776"/>
                  <a:gd name="T19" fmla="*/ 226 h 2368"/>
                  <a:gd name="T20" fmla="*/ 273 w 776"/>
                  <a:gd name="T21" fmla="*/ 260 h 2368"/>
                  <a:gd name="T22" fmla="*/ 328 w 776"/>
                  <a:gd name="T23" fmla="*/ 294 h 2368"/>
                  <a:gd name="T24" fmla="*/ 328 w 776"/>
                  <a:gd name="T25" fmla="*/ 328 h 2368"/>
                  <a:gd name="T26" fmla="*/ 383 w 776"/>
                  <a:gd name="T27" fmla="*/ 379 h 2368"/>
                  <a:gd name="T28" fmla="*/ 355 w 776"/>
                  <a:gd name="T29" fmla="*/ 430 h 2368"/>
                  <a:gd name="T30" fmla="*/ 410 w 776"/>
                  <a:gd name="T31" fmla="*/ 464 h 2368"/>
                  <a:gd name="T32" fmla="*/ 383 w 776"/>
                  <a:gd name="T33" fmla="*/ 515 h 2368"/>
                  <a:gd name="T34" fmla="*/ 410 w 776"/>
                  <a:gd name="T35" fmla="*/ 566 h 2368"/>
                  <a:gd name="T36" fmla="*/ 383 w 776"/>
                  <a:gd name="T37" fmla="*/ 599 h 2368"/>
                  <a:gd name="T38" fmla="*/ 437 w 776"/>
                  <a:gd name="T39" fmla="*/ 650 h 2368"/>
                  <a:gd name="T40" fmla="*/ 410 w 776"/>
                  <a:gd name="T41" fmla="*/ 701 h 2368"/>
                  <a:gd name="T42" fmla="*/ 437 w 776"/>
                  <a:gd name="T43" fmla="*/ 769 h 2368"/>
                  <a:gd name="T44" fmla="*/ 410 w 776"/>
                  <a:gd name="T45" fmla="*/ 786 h 2368"/>
                  <a:gd name="T46" fmla="*/ 437 w 776"/>
                  <a:gd name="T47" fmla="*/ 83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>
                  <a:gd name="T0" fmla="*/ 0 w 776"/>
                  <a:gd name="T1" fmla="*/ 41 h 2368"/>
                  <a:gd name="T2" fmla="*/ 336 w 776"/>
                  <a:gd name="T3" fmla="*/ 10 h 2368"/>
                  <a:gd name="T4" fmla="*/ 134 w 776"/>
                  <a:gd name="T5" fmla="*/ 103 h 2368"/>
                  <a:gd name="T6" fmla="*/ 470 w 776"/>
                  <a:gd name="T7" fmla="*/ 103 h 2368"/>
                  <a:gd name="T8" fmla="*/ 268 w 776"/>
                  <a:gd name="T9" fmla="*/ 196 h 2368"/>
                  <a:gd name="T10" fmla="*/ 537 w 776"/>
                  <a:gd name="T11" fmla="*/ 227 h 2368"/>
                  <a:gd name="T12" fmla="*/ 403 w 776"/>
                  <a:gd name="T13" fmla="*/ 288 h 2368"/>
                  <a:gd name="T14" fmla="*/ 671 w 776"/>
                  <a:gd name="T15" fmla="*/ 319 h 2368"/>
                  <a:gd name="T16" fmla="*/ 537 w 776"/>
                  <a:gd name="T17" fmla="*/ 381 h 2368"/>
                  <a:gd name="T18" fmla="*/ 738 w 776"/>
                  <a:gd name="T19" fmla="*/ 412 h 2368"/>
                  <a:gd name="T20" fmla="*/ 671 w 776"/>
                  <a:gd name="T21" fmla="*/ 474 h 2368"/>
                  <a:gd name="T22" fmla="*/ 805 w 776"/>
                  <a:gd name="T23" fmla="*/ 535 h 2368"/>
                  <a:gd name="T24" fmla="*/ 805 w 776"/>
                  <a:gd name="T25" fmla="*/ 597 h 2368"/>
                  <a:gd name="T26" fmla="*/ 940 w 776"/>
                  <a:gd name="T27" fmla="*/ 690 h 2368"/>
                  <a:gd name="T28" fmla="*/ 872 w 776"/>
                  <a:gd name="T29" fmla="*/ 783 h 2368"/>
                  <a:gd name="T30" fmla="*/ 1007 w 776"/>
                  <a:gd name="T31" fmla="*/ 844 h 2368"/>
                  <a:gd name="T32" fmla="*/ 940 w 776"/>
                  <a:gd name="T33" fmla="*/ 937 h 2368"/>
                  <a:gd name="T34" fmla="*/ 1007 w 776"/>
                  <a:gd name="T35" fmla="*/ 1030 h 2368"/>
                  <a:gd name="T36" fmla="*/ 940 w 776"/>
                  <a:gd name="T37" fmla="*/ 1092 h 2368"/>
                  <a:gd name="T38" fmla="*/ 1074 w 776"/>
                  <a:gd name="T39" fmla="*/ 1184 h 2368"/>
                  <a:gd name="T40" fmla="*/ 1007 w 776"/>
                  <a:gd name="T41" fmla="*/ 1277 h 2368"/>
                  <a:gd name="T42" fmla="*/ 1074 w 776"/>
                  <a:gd name="T43" fmla="*/ 1400 h 2368"/>
                  <a:gd name="T44" fmla="*/ 1007 w 776"/>
                  <a:gd name="T45" fmla="*/ 1431 h 2368"/>
                  <a:gd name="T46" fmla="*/ 1074 w 776"/>
                  <a:gd name="T47" fmla="*/ 152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41 h 2368"/>
                  <a:gd name="T2" fmla="*/ 215 w 776"/>
                  <a:gd name="T3" fmla="*/ 10 h 2368"/>
                  <a:gd name="T4" fmla="*/ 86 w 776"/>
                  <a:gd name="T5" fmla="*/ 103 h 2368"/>
                  <a:gd name="T6" fmla="*/ 301 w 776"/>
                  <a:gd name="T7" fmla="*/ 103 h 2368"/>
                  <a:gd name="T8" fmla="*/ 172 w 776"/>
                  <a:gd name="T9" fmla="*/ 196 h 2368"/>
                  <a:gd name="T10" fmla="*/ 344 w 776"/>
                  <a:gd name="T11" fmla="*/ 227 h 2368"/>
                  <a:gd name="T12" fmla="*/ 258 w 776"/>
                  <a:gd name="T13" fmla="*/ 288 h 2368"/>
                  <a:gd name="T14" fmla="*/ 431 w 776"/>
                  <a:gd name="T15" fmla="*/ 319 h 2368"/>
                  <a:gd name="T16" fmla="*/ 344 w 776"/>
                  <a:gd name="T17" fmla="*/ 381 h 2368"/>
                  <a:gd name="T18" fmla="*/ 474 w 776"/>
                  <a:gd name="T19" fmla="*/ 412 h 2368"/>
                  <a:gd name="T20" fmla="*/ 431 w 776"/>
                  <a:gd name="T21" fmla="*/ 474 h 2368"/>
                  <a:gd name="T22" fmla="*/ 517 w 776"/>
                  <a:gd name="T23" fmla="*/ 535 h 2368"/>
                  <a:gd name="T24" fmla="*/ 517 w 776"/>
                  <a:gd name="T25" fmla="*/ 597 h 2368"/>
                  <a:gd name="T26" fmla="*/ 603 w 776"/>
                  <a:gd name="T27" fmla="*/ 690 h 2368"/>
                  <a:gd name="T28" fmla="*/ 560 w 776"/>
                  <a:gd name="T29" fmla="*/ 783 h 2368"/>
                  <a:gd name="T30" fmla="*/ 646 w 776"/>
                  <a:gd name="T31" fmla="*/ 844 h 2368"/>
                  <a:gd name="T32" fmla="*/ 603 w 776"/>
                  <a:gd name="T33" fmla="*/ 937 h 2368"/>
                  <a:gd name="T34" fmla="*/ 646 w 776"/>
                  <a:gd name="T35" fmla="*/ 1030 h 2368"/>
                  <a:gd name="T36" fmla="*/ 603 w 776"/>
                  <a:gd name="T37" fmla="*/ 1092 h 2368"/>
                  <a:gd name="T38" fmla="*/ 689 w 776"/>
                  <a:gd name="T39" fmla="*/ 1184 h 2368"/>
                  <a:gd name="T40" fmla="*/ 646 w 776"/>
                  <a:gd name="T41" fmla="*/ 1277 h 2368"/>
                  <a:gd name="T42" fmla="*/ 689 w 776"/>
                  <a:gd name="T43" fmla="*/ 1400 h 2368"/>
                  <a:gd name="T44" fmla="*/ 646 w 776"/>
                  <a:gd name="T45" fmla="*/ 1431 h 2368"/>
                  <a:gd name="T46" fmla="*/ 689 w 776"/>
                  <a:gd name="T47" fmla="*/ 152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>
                  <a:gd name="T0" fmla="*/ 0 w 776"/>
                  <a:gd name="T1" fmla="*/ 43 h 2368"/>
                  <a:gd name="T2" fmla="*/ 311 w 776"/>
                  <a:gd name="T3" fmla="*/ 11 h 2368"/>
                  <a:gd name="T4" fmla="*/ 125 w 776"/>
                  <a:gd name="T5" fmla="*/ 108 h 2368"/>
                  <a:gd name="T6" fmla="*/ 436 w 776"/>
                  <a:gd name="T7" fmla="*/ 108 h 2368"/>
                  <a:gd name="T8" fmla="*/ 249 w 776"/>
                  <a:gd name="T9" fmla="*/ 206 h 2368"/>
                  <a:gd name="T10" fmla="*/ 498 w 776"/>
                  <a:gd name="T11" fmla="*/ 238 h 2368"/>
                  <a:gd name="T12" fmla="*/ 374 w 776"/>
                  <a:gd name="T13" fmla="*/ 303 h 2368"/>
                  <a:gd name="T14" fmla="*/ 623 w 776"/>
                  <a:gd name="T15" fmla="*/ 335 h 2368"/>
                  <a:gd name="T16" fmla="*/ 498 w 776"/>
                  <a:gd name="T17" fmla="*/ 400 h 2368"/>
                  <a:gd name="T18" fmla="*/ 685 w 776"/>
                  <a:gd name="T19" fmla="*/ 433 h 2368"/>
                  <a:gd name="T20" fmla="*/ 623 w 776"/>
                  <a:gd name="T21" fmla="*/ 498 h 2368"/>
                  <a:gd name="T22" fmla="*/ 747 w 776"/>
                  <a:gd name="T23" fmla="*/ 563 h 2368"/>
                  <a:gd name="T24" fmla="*/ 747 w 776"/>
                  <a:gd name="T25" fmla="*/ 627 h 2368"/>
                  <a:gd name="T26" fmla="*/ 872 w 776"/>
                  <a:gd name="T27" fmla="*/ 725 h 2368"/>
                  <a:gd name="T28" fmla="*/ 810 w 776"/>
                  <a:gd name="T29" fmla="*/ 822 h 2368"/>
                  <a:gd name="T30" fmla="*/ 934 w 776"/>
                  <a:gd name="T31" fmla="*/ 887 h 2368"/>
                  <a:gd name="T32" fmla="*/ 872 w 776"/>
                  <a:gd name="T33" fmla="*/ 984 h 2368"/>
                  <a:gd name="T34" fmla="*/ 934 w 776"/>
                  <a:gd name="T35" fmla="*/ 1082 h 2368"/>
                  <a:gd name="T36" fmla="*/ 872 w 776"/>
                  <a:gd name="T37" fmla="*/ 1147 h 2368"/>
                  <a:gd name="T38" fmla="*/ 997 w 776"/>
                  <a:gd name="T39" fmla="*/ 1244 h 2368"/>
                  <a:gd name="T40" fmla="*/ 934 w 776"/>
                  <a:gd name="T41" fmla="*/ 1341 h 2368"/>
                  <a:gd name="T42" fmla="*/ 997 w 776"/>
                  <a:gd name="T43" fmla="*/ 1471 h 2368"/>
                  <a:gd name="T44" fmla="*/ 934 w 776"/>
                  <a:gd name="T45" fmla="*/ 1504 h 2368"/>
                  <a:gd name="T46" fmla="*/ 997 w 776"/>
                  <a:gd name="T47" fmla="*/ 160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29 h 2368"/>
                  <a:gd name="T2" fmla="*/ 469 w 776"/>
                  <a:gd name="T3" fmla="*/ 7 h 2368"/>
                  <a:gd name="T4" fmla="*/ 188 w 776"/>
                  <a:gd name="T5" fmla="*/ 72 h 2368"/>
                  <a:gd name="T6" fmla="*/ 657 w 776"/>
                  <a:gd name="T7" fmla="*/ 72 h 2368"/>
                  <a:gd name="T8" fmla="*/ 376 w 776"/>
                  <a:gd name="T9" fmla="*/ 137 h 2368"/>
                  <a:gd name="T10" fmla="*/ 751 w 776"/>
                  <a:gd name="T11" fmla="*/ 159 h 2368"/>
                  <a:gd name="T12" fmla="*/ 563 w 776"/>
                  <a:gd name="T13" fmla="*/ 202 h 2368"/>
                  <a:gd name="T14" fmla="*/ 939 w 776"/>
                  <a:gd name="T15" fmla="*/ 223 h 2368"/>
                  <a:gd name="T16" fmla="*/ 751 w 776"/>
                  <a:gd name="T17" fmla="*/ 267 h 2368"/>
                  <a:gd name="T18" fmla="*/ 1033 w 776"/>
                  <a:gd name="T19" fmla="*/ 288 h 2368"/>
                  <a:gd name="T20" fmla="*/ 939 w 776"/>
                  <a:gd name="T21" fmla="*/ 332 h 2368"/>
                  <a:gd name="T22" fmla="*/ 1127 w 776"/>
                  <a:gd name="T23" fmla="*/ 375 h 2368"/>
                  <a:gd name="T24" fmla="*/ 1127 w 776"/>
                  <a:gd name="T25" fmla="*/ 418 h 2368"/>
                  <a:gd name="T26" fmla="*/ 1315 w 776"/>
                  <a:gd name="T27" fmla="*/ 483 h 2368"/>
                  <a:gd name="T28" fmla="*/ 1221 w 776"/>
                  <a:gd name="T29" fmla="*/ 548 h 2368"/>
                  <a:gd name="T30" fmla="*/ 1408 w 776"/>
                  <a:gd name="T31" fmla="*/ 591 h 2368"/>
                  <a:gd name="T32" fmla="*/ 1315 w 776"/>
                  <a:gd name="T33" fmla="*/ 656 h 2368"/>
                  <a:gd name="T34" fmla="*/ 1408 w 776"/>
                  <a:gd name="T35" fmla="*/ 721 h 2368"/>
                  <a:gd name="T36" fmla="*/ 1315 w 776"/>
                  <a:gd name="T37" fmla="*/ 764 h 2368"/>
                  <a:gd name="T38" fmla="*/ 1502 w 776"/>
                  <a:gd name="T39" fmla="*/ 829 h 2368"/>
                  <a:gd name="T40" fmla="*/ 1408 w 776"/>
                  <a:gd name="T41" fmla="*/ 894 h 2368"/>
                  <a:gd name="T42" fmla="*/ 1502 w 776"/>
                  <a:gd name="T43" fmla="*/ 980 h 2368"/>
                  <a:gd name="T44" fmla="*/ 1408 w 776"/>
                  <a:gd name="T45" fmla="*/ 1002 h 2368"/>
                  <a:gd name="T46" fmla="*/ 1502 w 776"/>
                  <a:gd name="T47" fmla="*/ 106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>
                  <a:gd name="T0" fmla="*/ 0 w 776"/>
                  <a:gd name="T1" fmla="*/ 39 h 2368"/>
                  <a:gd name="T2" fmla="*/ 205 w 776"/>
                  <a:gd name="T3" fmla="*/ 10 h 2368"/>
                  <a:gd name="T4" fmla="*/ 82 w 776"/>
                  <a:gd name="T5" fmla="*/ 97 h 2368"/>
                  <a:gd name="T6" fmla="*/ 287 w 776"/>
                  <a:gd name="T7" fmla="*/ 97 h 2368"/>
                  <a:gd name="T8" fmla="*/ 164 w 776"/>
                  <a:gd name="T9" fmla="*/ 184 h 2368"/>
                  <a:gd name="T10" fmla="*/ 328 w 776"/>
                  <a:gd name="T11" fmla="*/ 213 h 2368"/>
                  <a:gd name="T12" fmla="*/ 246 w 776"/>
                  <a:gd name="T13" fmla="*/ 271 h 2368"/>
                  <a:gd name="T14" fmla="*/ 410 w 776"/>
                  <a:gd name="T15" fmla="*/ 300 h 2368"/>
                  <a:gd name="T16" fmla="*/ 328 w 776"/>
                  <a:gd name="T17" fmla="*/ 359 h 2368"/>
                  <a:gd name="T18" fmla="*/ 451 w 776"/>
                  <a:gd name="T19" fmla="*/ 388 h 2368"/>
                  <a:gd name="T20" fmla="*/ 410 w 776"/>
                  <a:gd name="T21" fmla="*/ 446 h 2368"/>
                  <a:gd name="T22" fmla="*/ 492 w 776"/>
                  <a:gd name="T23" fmla="*/ 504 h 2368"/>
                  <a:gd name="T24" fmla="*/ 492 w 776"/>
                  <a:gd name="T25" fmla="*/ 562 h 2368"/>
                  <a:gd name="T26" fmla="*/ 574 w 776"/>
                  <a:gd name="T27" fmla="*/ 649 h 2368"/>
                  <a:gd name="T28" fmla="*/ 533 w 776"/>
                  <a:gd name="T29" fmla="*/ 736 h 2368"/>
                  <a:gd name="T30" fmla="*/ 615 w 776"/>
                  <a:gd name="T31" fmla="*/ 795 h 2368"/>
                  <a:gd name="T32" fmla="*/ 574 w 776"/>
                  <a:gd name="T33" fmla="*/ 882 h 2368"/>
                  <a:gd name="T34" fmla="*/ 615 w 776"/>
                  <a:gd name="T35" fmla="*/ 969 h 2368"/>
                  <a:gd name="T36" fmla="*/ 574 w 776"/>
                  <a:gd name="T37" fmla="*/ 1027 h 2368"/>
                  <a:gd name="T38" fmla="*/ 656 w 776"/>
                  <a:gd name="T39" fmla="*/ 1114 h 2368"/>
                  <a:gd name="T40" fmla="*/ 615 w 776"/>
                  <a:gd name="T41" fmla="*/ 1201 h 2368"/>
                  <a:gd name="T42" fmla="*/ 656 w 776"/>
                  <a:gd name="T43" fmla="*/ 1318 h 2368"/>
                  <a:gd name="T44" fmla="*/ 615 w 776"/>
                  <a:gd name="T45" fmla="*/ 1347 h 2368"/>
                  <a:gd name="T46" fmla="*/ 656 w 776"/>
                  <a:gd name="T47" fmla="*/ 143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>
                  <a:gd name="T0" fmla="*/ 0 w 776"/>
                  <a:gd name="T1" fmla="*/ 23 h 2368"/>
                  <a:gd name="T2" fmla="*/ 137 w 776"/>
                  <a:gd name="T3" fmla="*/ 6 h 2368"/>
                  <a:gd name="T4" fmla="*/ 55 w 776"/>
                  <a:gd name="T5" fmla="*/ 57 h 2368"/>
                  <a:gd name="T6" fmla="*/ 191 w 776"/>
                  <a:gd name="T7" fmla="*/ 57 h 2368"/>
                  <a:gd name="T8" fmla="*/ 109 w 776"/>
                  <a:gd name="T9" fmla="*/ 107 h 2368"/>
                  <a:gd name="T10" fmla="*/ 219 w 776"/>
                  <a:gd name="T11" fmla="*/ 124 h 2368"/>
                  <a:gd name="T12" fmla="*/ 164 w 776"/>
                  <a:gd name="T13" fmla="*/ 158 h 2368"/>
                  <a:gd name="T14" fmla="*/ 273 w 776"/>
                  <a:gd name="T15" fmla="*/ 175 h 2368"/>
                  <a:gd name="T16" fmla="*/ 219 w 776"/>
                  <a:gd name="T17" fmla="*/ 209 h 2368"/>
                  <a:gd name="T18" fmla="*/ 301 w 776"/>
                  <a:gd name="T19" fmla="*/ 226 h 2368"/>
                  <a:gd name="T20" fmla="*/ 273 w 776"/>
                  <a:gd name="T21" fmla="*/ 260 h 2368"/>
                  <a:gd name="T22" fmla="*/ 328 w 776"/>
                  <a:gd name="T23" fmla="*/ 294 h 2368"/>
                  <a:gd name="T24" fmla="*/ 328 w 776"/>
                  <a:gd name="T25" fmla="*/ 328 h 2368"/>
                  <a:gd name="T26" fmla="*/ 383 w 776"/>
                  <a:gd name="T27" fmla="*/ 379 h 2368"/>
                  <a:gd name="T28" fmla="*/ 355 w 776"/>
                  <a:gd name="T29" fmla="*/ 430 h 2368"/>
                  <a:gd name="T30" fmla="*/ 410 w 776"/>
                  <a:gd name="T31" fmla="*/ 464 h 2368"/>
                  <a:gd name="T32" fmla="*/ 383 w 776"/>
                  <a:gd name="T33" fmla="*/ 515 h 2368"/>
                  <a:gd name="T34" fmla="*/ 410 w 776"/>
                  <a:gd name="T35" fmla="*/ 566 h 2368"/>
                  <a:gd name="T36" fmla="*/ 383 w 776"/>
                  <a:gd name="T37" fmla="*/ 599 h 2368"/>
                  <a:gd name="T38" fmla="*/ 437 w 776"/>
                  <a:gd name="T39" fmla="*/ 650 h 2368"/>
                  <a:gd name="T40" fmla="*/ 410 w 776"/>
                  <a:gd name="T41" fmla="*/ 701 h 2368"/>
                  <a:gd name="T42" fmla="*/ 437 w 776"/>
                  <a:gd name="T43" fmla="*/ 769 h 2368"/>
                  <a:gd name="T44" fmla="*/ 410 w 776"/>
                  <a:gd name="T45" fmla="*/ 786 h 2368"/>
                  <a:gd name="T46" fmla="*/ 437 w 776"/>
                  <a:gd name="T47" fmla="*/ 83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6695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6696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55742A-F2FD-4B36-893D-642FE0600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FC9F5-287D-437B-B04E-AE18D7CAD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A5635-D4D5-47D5-863B-91780998D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31354-9E5C-4010-A62E-989EEA328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305FC-7915-43B4-BDFC-45C6AC792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CB1E1-94DD-42FD-B430-0DC2B0314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11D8-F7D2-4E87-BB41-0B7A28507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64F56-4EA3-4AC1-98B6-E3A8E4145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7DF30-1F27-408B-9496-84A01ECC2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23415-E7A1-4B5B-B841-E36CEBE43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B2712-CFD7-4CF6-82D0-99D8F412E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957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7384A-727B-4F3B-B2CE-AC15E49C8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CE01D-1058-4417-8529-9746C108F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F9C37-170D-4B67-8175-F1DAA2594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DC74-E8D5-4984-8F06-7A23BF0CE6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E2901-6CFB-4EFA-B44A-B0C07AD66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92F3E-0158-4648-8913-54C4CB6E9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D67E0-C775-4176-9068-F011F1A04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A400C-4D63-448C-A8FC-00474D5BF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DFA6E-8F19-4EE4-8FA3-8A70B85B5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2F70B-43AB-4DBF-B83E-91974D371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6F5D3-0EDB-4A99-81D4-0FADB4A1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4 w 3271"/>
                    <a:gd name="T1" fmla="*/ 1990 h 3075"/>
                    <a:gd name="T2" fmla="*/ 187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0 w 3271"/>
                    <a:gd name="T13" fmla="*/ 216 h 3075"/>
                    <a:gd name="T14" fmla="*/ 510 w 3271"/>
                    <a:gd name="T15" fmla="*/ 42 h 3075"/>
                    <a:gd name="T16" fmla="*/ 894 w 3271"/>
                    <a:gd name="T17" fmla="*/ 6 h 3075"/>
                    <a:gd name="T18" fmla="*/ 1338 w 3271"/>
                    <a:gd name="T19" fmla="*/ 102 h 3075"/>
                    <a:gd name="T20" fmla="*/ 1812 w 3271"/>
                    <a:gd name="T21" fmla="*/ 324 h 3075"/>
                    <a:gd name="T22" fmla="*/ 2279 w 3271"/>
                    <a:gd name="T23" fmla="*/ 659 h 3075"/>
                    <a:gd name="T24" fmla="*/ 2777 w 3271"/>
                    <a:gd name="T25" fmla="*/ 1187 h 3075"/>
                    <a:gd name="T26" fmla="*/ 3094 w 3271"/>
                    <a:gd name="T27" fmla="*/ 1702 h 3075"/>
                    <a:gd name="T28" fmla="*/ 3215 w 3271"/>
                    <a:gd name="T29" fmla="*/ 2008 h 3075"/>
                    <a:gd name="T30" fmla="*/ 3269 w 3271"/>
                    <a:gd name="T31" fmla="*/ 2302 h 3075"/>
                    <a:gd name="T32" fmla="*/ 3263 w 3271"/>
                    <a:gd name="T33" fmla="*/ 2565 h 3075"/>
                    <a:gd name="T34" fmla="*/ 3197 w 3271"/>
                    <a:gd name="T35" fmla="*/ 2781 h 3075"/>
                    <a:gd name="T36" fmla="*/ 3077 w 3271"/>
                    <a:gd name="T37" fmla="*/ 2961 h 3075"/>
                    <a:gd name="T38" fmla="*/ 2927 w 3271"/>
                    <a:gd name="T39" fmla="*/ 3075 h 3075"/>
                    <a:gd name="T40" fmla="*/ 3077 w 3271"/>
                    <a:gd name="T41" fmla="*/ 2967 h 3075"/>
                    <a:gd name="T42" fmla="*/ 3203 w 3271"/>
                    <a:gd name="T43" fmla="*/ 2787 h 3075"/>
                    <a:gd name="T44" fmla="*/ 3269 w 3271"/>
                    <a:gd name="T45" fmla="*/ 2565 h 3075"/>
                    <a:gd name="T46" fmla="*/ 3275 w 3271"/>
                    <a:gd name="T47" fmla="*/ 2302 h 3075"/>
                    <a:gd name="T48" fmla="*/ 3221 w 3271"/>
                    <a:gd name="T49" fmla="*/ 2008 h 3075"/>
                    <a:gd name="T50" fmla="*/ 3100 w 3271"/>
                    <a:gd name="T51" fmla="*/ 1702 h 3075"/>
                    <a:gd name="T52" fmla="*/ 2783 w 3271"/>
                    <a:gd name="T53" fmla="*/ 1181 h 3075"/>
                    <a:gd name="T54" fmla="*/ 2285 w 3271"/>
                    <a:gd name="T55" fmla="*/ 653 h 3075"/>
                    <a:gd name="T56" fmla="*/ 1812 w 3271"/>
                    <a:gd name="T57" fmla="*/ 318 h 3075"/>
                    <a:gd name="T58" fmla="*/ 1338 w 3271"/>
                    <a:gd name="T59" fmla="*/ 96 h 3075"/>
                    <a:gd name="T60" fmla="*/ 894 w 3271"/>
                    <a:gd name="T61" fmla="*/ 0 h 3075"/>
                    <a:gd name="T62" fmla="*/ 504 w 3271"/>
                    <a:gd name="T63" fmla="*/ 36 h 3075"/>
                    <a:gd name="T64" fmla="*/ 205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1 w 3271"/>
                    <a:gd name="T75" fmla="*/ 1474 h 3075"/>
                    <a:gd name="T76" fmla="*/ 354 w 3271"/>
                    <a:gd name="T77" fmla="*/ 1786 h 3075"/>
                    <a:gd name="T78" fmla="*/ 852 w 3271"/>
                    <a:gd name="T79" fmla="*/ 2380 h 3075"/>
                    <a:gd name="T80" fmla="*/ 1248 w 3271"/>
                    <a:gd name="T81" fmla="*/ 2709 h 3075"/>
                    <a:gd name="T82" fmla="*/ 1661 w 3271"/>
                    <a:gd name="T83" fmla="*/ 2961 h 3075"/>
                    <a:gd name="T84" fmla="*/ 1943 w 3271"/>
                    <a:gd name="T85" fmla="*/ 3075 h 3075"/>
                    <a:gd name="T86" fmla="*/ 1530 w 3271"/>
                    <a:gd name="T87" fmla="*/ 2889 h 3075"/>
                    <a:gd name="T88" fmla="*/ 1121 w 3271"/>
                    <a:gd name="T89" fmla="*/ 2607 h 3075"/>
                    <a:gd name="T90" fmla="*/ 852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4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58 w 3952"/>
                      <a:gd name="T1" fmla="*/ 2860 h 3501"/>
                      <a:gd name="T2" fmla="*/ 3922 w 3952"/>
                      <a:gd name="T3" fmla="*/ 2614 h 3501"/>
                      <a:gd name="T4" fmla="*/ 3851 w 3952"/>
                      <a:gd name="T5" fmla="*/ 2368 h 3501"/>
                      <a:gd name="T6" fmla="*/ 3742 w 3952"/>
                      <a:gd name="T7" fmla="*/ 2110 h 3501"/>
                      <a:gd name="T8" fmla="*/ 3604 w 3952"/>
                      <a:gd name="T9" fmla="*/ 1853 h 3501"/>
                      <a:gd name="T10" fmla="*/ 3442 w 3952"/>
                      <a:gd name="T11" fmla="*/ 1595 h 3501"/>
                      <a:gd name="T12" fmla="*/ 3251 w 3952"/>
                      <a:gd name="T13" fmla="*/ 1343 h 3501"/>
                      <a:gd name="T14" fmla="*/ 3034 w 3952"/>
                      <a:gd name="T15" fmla="*/ 1103 h 3501"/>
                      <a:gd name="T16" fmla="*/ 2729 w 3952"/>
                      <a:gd name="T17" fmla="*/ 815 h 3501"/>
                      <a:gd name="T18" fmla="*/ 2339 w 3952"/>
                      <a:gd name="T19" fmla="*/ 522 h 3501"/>
                      <a:gd name="T20" fmla="*/ 1949 w 3952"/>
                      <a:gd name="T21" fmla="*/ 288 h 3501"/>
                      <a:gd name="T22" fmla="*/ 1560 w 3952"/>
                      <a:gd name="T23" fmla="*/ 126 h 3501"/>
                      <a:gd name="T24" fmla="*/ 1188 w 3952"/>
                      <a:gd name="T25" fmla="*/ 24 h 3501"/>
                      <a:gd name="T26" fmla="*/ 840 w 3952"/>
                      <a:gd name="T27" fmla="*/ 0 h 3501"/>
                      <a:gd name="T28" fmla="*/ 528 w 3952"/>
                      <a:gd name="T29" fmla="*/ 48 h 3501"/>
                      <a:gd name="T30" fmla="*/ 264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0 w 3952"/>
                      <a:gd name="T39" fmla="*/ 174 h 3501"/>
                      <a:gd name="T40" fmla="*/ 528 w 3952"/>
                      <a:gd name="T41" fmla="*/ 48 h 3501"/>
                      <a:gd name="T42" fmla="*/ 840 w 3952"/>
                      <a:gd name="T43" fmla="*/ 6 h 3501"/>
                      <a:gd name="T44" fmla="*/ 1188 w 3952"/>
                      <a:gd name="T45" fmla="*/ 30 h 3501"/>
                      <a:gd name="T46" fmla="*/ 1560 w 3952"/>
                      <a:gd name="T47" fmla="*/ 132 h 3501"/>
                      <a:gd name="T48" fmla="*/ 1949 w 3952"/>
                      <a:gd name="T49" fmla="*/ 294 h 3501"/>
                      <a:gd name="T50" fmla="*/ 2339 w 3952"/>
                      <a:gd name="T51" fmla="*/ 528 h 3501"/>
                      <a:gd name="T52" fmla="*/ 2723 w 3952"/>
                      <a:gd name="T53" fmla="*/ 821 h 3501"/>
                      <a:gd name="T54" fmla="*/ 3136 w 3952"/>
                      <a:gd name="T55" fmla="*/ 1223 h 3501"/>
                      <a:gd name="T56" fmla="*/ 3346 w 3952"/>
                      <a:gd name="T57" fmla="*/ 1469 h 3501"/>
                      <a:gd name="T58" fmla="*/ 3521 w 3952"/>
                      <a:gd name="T59" fmla="*/ 1727 h 3501"/>
                      <a:gd name="T60" fmla="*/ 3676 w 3952"/>
                      <a:gd name="T61" fmla="*/ 1984 h 3501"/>
                      <a:gd name="T62" fmla="*/ 3796 w 3952"/>
                      <a:gd name="T63" fmla="*/ 2236 h 3501"/>
                      <a:gd name="T64" fmla="*/ 3887 w 3952"/>
                      <a:gd name="T65" fmla="*/ 2494 h 3501"/>
                      <a:gd name="T66" fmla="*/ 3946 w 3952"/>
                      <a:gd name="T67" fmla="*/ 2740 h 3501"/>
                      <a:gd name="T68" fmla="*/ 3964 w 3952"/>
                      <a:gd name="T69" fmla="*/ 2973 h 3501"/>
                      <a:gd name="T70" fmla="*/ 3934 w 3952"/>
                      <a:gd name="T71" fmla="*/ 3255 h 3501"/>
                      <a:gd name="T72" fmla="*/ 3845 w 3952"/>
                      <a:gd name="T73" fmla="*/ 3501 h 3501"/>
                      <a:gd name="T74" fmla="*/ 3898 w 3952"/>
                      <a:gd name="T75" fmla="*/ 3387 h 3501"/>
                      <a:gd name="T76" fmla="*/ 3958 w 3952"/>
                      <a:gd name="T77" fmla="*/ 3123 h 3501"/>
                      <a:gd name="T78" fmla="*/ 396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8 w 3791"/>
                      <a:gd name="T1" fmla="*/ 2416 h 3363"/>
                      <a:gd name="T2" fmla="*/ 420 w 3791"/>
                      <a:gd name="T3" fmla="*/ 2062 h 3363"/>
                      <a:gd name="T4" fmla="*/ 216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0 w 3791"/>
                      <a:gd name="T15" fmla="*/ 246 h 3363"/>
                      <a:gd name="T16" fmla="*/ 582 w 3791"/>
                      <a:gd name="T17" fmla="*/ 48 h 3363"/>
                      <a:gd name="T18" fmla="*/ 1031 w 3791"/>
                      <a:gd name="T19" fmla="*/ 6 h 3363"/>
                      <a:gd name="T20" fmla="*/ 1548 w 3791"/>
                      <a:gd name="T21" fmla="*/ 120 h 3363"/>
                      <a:gd name="T22" fmla="*/ 2094 w 3791"/>
                      <a:gd name="T23" fmla="*/ 378 h 3363"/>
                      <a:gd name="T24" fmla="*/ 2639 w 3791"/>
                      <a:gd name="T25" fmla="*/ 773 h 3363"/>
                      <a:gd name="T26" fmla="*/ 3125 w 3791"/>
                      <a:gd name="T27" fmla="*/ 1265 h 3363"/>
                      <a:gd name="T28" fmla="*/ 3389 w 3791"/>
                      <a:gd name="T29" fmla="*/ 1625 h 3363"/>
                      <a:gd name="T30" fmla="*/ 3593 w 3791"/>
                      <a:gd name="T31" fmla="*/ 1984 h 3363"/>
                      <a:gd name="T32" fmla="*/ 3731 w 3791"/>
                      <a:gd name="T33" fmla="*/ 2344 h 3363"/>
                      <a:gd name="T34" fmla="*/ 3797 w 3791"/>
                      <a:gd name="T35" fmla="*/ 2686 h 3363"/>
                      <a:gd name="T36" fmla="*/ 3761 w 3791"/>
                      <a:gd name="T37" fmla="*/ 3105 h 3363"/>
                      <a:gd name="T38" fmla="*/ 3640 w 3791"/>
                      <a:gd name="T39" fmla="*/ 3363 h 3363"/>
                      <a:gd name="T40" fmla="*/ 3791 w 3791"/>
                      <a:gd name="T41" fmla="*/ 2967 h 3363"/>
                      <a:gd name="T42" fmla="*/ 3803 w 3791"/>
                      <a:gd name="T43" fmla="*/ 2794 h 3363"/>
                      <a:gd name="T44" fmla="*/ 3761 w 3791"/>
                      <a:gd name="T45" fmla="*/ 2458 h 3363"/>
                      <a:gd name="T46" fmla="*/ 3647 w 3791"/>
                      <a:gd name="T47" fmla="*/ 2104 h 3363"/>
                      <a:gd name="T48" fmla="*/ 3467 w 3791"/>
                      <a:gd name="T49" fmla="*/ 1739 h 3363"/>
                      <a:gd name="T50" fmla="*/ 3221 w 3791"/>
                      <a:gd name="T51" fmla="*/ 1385 h 3363"/>
                      <a:gd name="T52" fmla="*/ 2813 w 3791"/>
                      <a:gd name="T53" fmla="*/ 929 h 3363"/>
                      <a:gd name="T54" fmla="*/ 2279 w 3791"/>
                      <a:gd name="T55" fmla="*/ 492 h 3363"/>
                      <a:gd name="T56" fmla="*/ 1727 w 3791"/>
                      <a:gd name="T57" fmla="*/ 192 h 3363"/>
                      <a:gd name="T58" fmla="*/ 1194 w 3791"/>
                      <a:gd name="T59" fmla="*/ 24 h 3363"/>
                      <a:gd name="T60" fmla="*/ 719 w 3791"/>
                      <a:gd name="T61" fmla="*/ 12 h 3363"/>
                      <a:gd name="T62" fmla="*/ 336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2 w 3791"/>
                      <a:gd name="T73" fmla="*/ 1583 h 3363"/>
                      <a:gd name="T74" fmla="*/ 342 w 3791"/>
                      <a:gd name="T75" fmla="*/ 1942 h 3363"/>
                      <a:gd name="T76" fmla="*/ 582 w 3791"/>
                      <a:gd name="T77" fmla="*/ 2302 h 3363"/>
                      <a:gd name="T78" fmla="*/ 990 w 3791"/>
                      <a:gd name="T79" fmla="*/ 2758 h 3363"/>
                      <a:gd name="T80" fmla="*/ 1601 w 3791"/>
                      <a:gd name="T81" fmla="*/ 3237 h 3363"/>
                      <a:gd name="T82" fmla="*/ 1601 w 3791"/>
                      <a:gd name="T83" fmla="*/ 3237 h 3363"/>
                      <a:gd name="T84" fmla="*/ 996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0 w 3527"/>
                      <a:gd name="T1" fmla="*/ 2146 h 3225"/>
                      <a:gd name="T2" fmla="*/ 318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8 w 3527"/>
                      <a:gd name="T15" fmla="*/ 150 h 3225"/>
                      <a:gd name="T16" fmla="*/ 671 w 3527"/>
                      <a:gd name="T17" fmla="*/ 12 h 3225"/>
                      <a:gd name="T18" fmla="*/ 1115 w 3527"/>
                      <a:gd name="T19" fmla="*/ 24 h 3225"/>
                      <a:gd name="T20" fmla="*/ 1613 w 3527"/>
                      <a:gd name="T21" fmla="*/ 174 h 3225"/>
                      <a:gd name="T22" fmla="*/ 2123 w 3527"/>
                      <a:gd name="T23" fmla="*/ 456 h 3225"/>
                      <a:gd name="T24" fmla="*/ 2621 w 3527"/>
                      <a:gd name="T25" fmla="*/ 857 h 3225"/>
                      <a:gd name="T26" fmla="*/ 3083 w 3527"/>
                      <a:gd name="T27" fmla="*/ 1391 h 3225"/>
                      <a:gd name="T28" fmla="*/ 3286 w 3527"/>
                      <a:gd name="T29" fmla="*/ 1726 h 3225"/>
                      <a:gd name="T30" fmla="*/ 3437 w 3527"/>
                      <a:gd name="T31" fmla="*/ 2062 h 3225"/>
                      <a:gd name="T32" fmla="*/ 3520 w 3527"/>
                      <a:gd name="T33" fmla="*/ 2386 h 3225"/>
                      <a:gd name="T34" fmla="*/ 3532 w 3527"/>
                      <a:gd name="T35" fmla="*/ 2680 h 3225"/>
                      <a:gd name="T36" fmla="*/ 3485 w 3527"/>
                      <a:gd name="T37" fmla="*/ 2931 h 3225"/>
                      <a:gd name="T38" fmla="*/ 3370 w 3527"/>
                      <a:gd name="T39" fmla="*/ 3141 h 3225"/>
                      <a:gd name="T40" fmla="*/ 3292 w 3527"/>
                      <a:gd name="T41" fmla="*/ 3225 h 3225"/>
                      <a:gd name="T42" fmla="*/ 3322 w 3527"/>
                      <a:gd name="T43" fmla="*/ 3201 h 3225"/>
                      <a:gd name="T44" fmla="*/ 3455 w 3527"/>
                      <a:gd name="T45" fmla="*/ 3009 h 3225"/>
                      <a:gd name="T46" fmla="*/ 3526 w 3527"/>
                      <a:gd name="T47" fmla="*/ 2769 h 3225"/>
                      <a:gd name="T48" fmla="*/ 3532 w 3527"/>
                      <a:gd name="T49" fmla="*/ 2488 h 3225"/>
                      <a:gd name="T50" fmla="*/ 3473 w 3527"/>
                      <a:gd name="T51" fmla="*/ 2170 h 3225"/>
                      <a:gd name="T52" fmla="*/ 3346 w 3527"/>
                      <a:gd name="T53" fmla="*/ 1834 h 3225"/>
                      <a:gd name="T54" fmla="*/ 3155 w 3527"/>
                      <a:gd name="T55" fmla="*/ 1499 h 3225"/>
                      <a:gd name="T56" fmla="*/ 2825 w 3527"/>
                      <a:gd name="T57" fmla="*/ 1061 h 3225"/>
                      <a:gd name="T58" fmla="*/ 2291 w 3527"/>
                      <a:gd name="T59" fmla="*/ 575 h 3225"/>
                      <a:gd name="T60" fmla="*/ 1781 w 3527"/>
                      <a:gd name="T61" fmla="*/ 252 h 3225"/>
                      <a:gd name="T62" fmla="*/ 1277 w 3527"/>
                      <a:gd name="T63" fmla="*/ 60 h 3225"/>
                      <a:gd name="T64" fmla="*/ 810 w 3527"/>
                      <a:gd name="T65" fmla="*/ 0 h 3225"/>
                      <a:gd name="T66" fmla="*/ 419 w 3527"/>
                      <a:gd name="T67" fmla="*/ 84 h 3225"/>
                      <a:gd name="T68" fmla="*/ 168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2 w 3527"/>
                      <a:gd name="T79" fmla="*/ 1708 h 3225"/>
                      <a:gd name="T80" fmla="*/ 455 w 3527"/>
                      <a:gd name="T81" fmla="*/ 2038 h 3225"/>
                      <a:gd name="T82" fmla="*/ 917 w 3527"/>
                      <a:gd name="T83" fmla="*/ 2572 h 3225"/>
                      <a:gd name="T84" fmla="*/ 1259 w 3527"/>
                      <a:gd name="T85" fmla="*/ 2865 h 3225"/>
                      <a:gd name="T86" fmla="*/ 1613 w 3527"/>
                      <a:gd name="T87" fmla="*/ 3099 h 3225"/>
                      <a:gd name="T88" fmla="*/ 1859 w 3527"/>
                      <a:gd name="T89" fmla="*/ 3225 h 3225"/>
                      <a:gd name="T90" fmla="*/ 1499 w 3527"/>
                      <a:gd name="T91" fmla="*/ 3027 h 3225"/>
                      <a:gd name="T92" fmla="*/ 114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8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58 w 4251"/>
                        <a:gd name="T1" fmla="*/ 3237 h 3794"/>
                        <a:gd name="T2" fmla="*/ 4216 w 4251"/>
                        <a:gd name="T3" fmla="*/ 2961 h 3794"/>
                        <a:gd name="T4" fmla="*/ 4133 w 4251"/>
                        <a:gd name="T5" fmla="*/ 2679 h 3794"/>
                        <a:gd name="T6" fmla="*/ 4012 w 4251"/>
                        <a:gd name="T7" fmla="*/ 2391 h 3794"/>
                        <a:gd name="T8" fmla="*/ 3857 w 4251"/>
                        <a:gd name="T9" fmla="*/ 2098 h 3794"/>
                        <a:gd name="T10" fmla="*/ 3670 w 4251"/>
                        <a:gd name="T11" fmla="*/ 1810 h 3794"/>
                        <a:gd name="T12" fmla="*/ 3449 w 4251"/>
                        <a:gd name="T13" fmla="*/ 1528 h 3794"/>
                        <a:gd name="T14" fmla="*/ 3203 w 4251"/>
                        <a:gd name="T15" fmla="*/ 1252 h 3794"/>
                        <a:gd name="T16" fmla="*/ 2867 w 4251"/>
                        <a:gd name="T17" fmla="*/ 935 h 3794"/>
                        <a:gd name="T18" fmla="*/ 2441 w 4251"/>
                        <a:gd name="T19" fmla="*/ 605 h 3794"/>
                        <a:gd name="T20" fmla="*/ 1997 w 4251"/>
                        <a:gd name="T21" fmla="*/ 341 h 3794"/>
                        <a:gd name="T22" fmla="*/ 1554 w 4251"/>
                        <a:gd name="T23" fmla="*/ 143 h 3794"/>
                        <a:gd name="T24" fmla="*/ 1127 w 4251"/>
                        <a:gd name="T25" fmla="*/ 35 h 3794"/>
                        <a:gd name="T26" fmla="*/ 743 w 4251"/>
                        <a:gd name="T27" fmla="*/ 0 h 3794"/>
                        <a:gd name="T28" fmla="*/ 402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4 w 4251"/>
                        <a:gd name="T35" fmla="*/ 101 h 3794"/>
                        <a:gd name="T36" fmla="*/ 588 w 4251"/>
                        <a:gd name="T37" fmla="*/ 18 h 3794"/>
                        <a:gd name="T38" fmla="*/ 960 w 4251"/>
                        <a:gd name="T39" fmla="*/ 18 h 3794"/>
                        <a:gd name="T40" fmla="*/ 1361 w 4251"/>
                        <a:gd name="T41" fmla="*/ 95 h 3794"/>
                        <a:gd name="T42" fmla="*/ 1787 w 4251"/>
                        <a:gd name="T43" fmla="*/ 245 h 3794"/>
                        <a:gd name="T44" fmla="*/ 2219 w 4251"/>
                        <a:gd name="T45" fmla="*/ 467 h 3794"/>
                        <a:gd name="T46" fmla="*/ 2651 w 4251"/>
                        <a:gd name="T47" fmla="*/ 761 h 3794"/>
                        <a:gd name="T48" fmla="*/ 3070 w 4251"/>
                        <a:gd name="T49" fmla="*/ 1120 h 3794"/>
                        <a:gd name="T50" fmla="*/ 3328 w 4251"/>
                        <a:gd name="T51" fmla="*/ 1390 h 3794"/>
                        <a:gd name="T52" fmla="*/ 3563 w 4251"/>
                        <a:gd name="T53" fmla="*/ 1666 h 3794"/>
                        <a:gd name="T54" fmla="*/ 3766 w 4251"/>
                        <a:gd name="T55" fmla="*/ 1954 h 3794"/>
                        <a:gd name="T56" fmla="*/ 3934 w 4251"/>
                        <a:gd name="T57" fmla="*/ 2247 h 3794"/>
                        <a:gd name="T58" fmla="*/ 4072 w 4251"/>
                        <a:gd name="T59" fmla="*/ 2535 h 3794"/>
                        <a:gd name="T60" fmla="*/ 4175 w 4251"/>
                        <a:gd name="T61" fmla="*/ 2823 h 3794"/>
                        <a:gd name="T62" fmla="*/ 4234 w 4251"/>
                        <a:gd name="T63" fmla="*/ 3105 h 3794"/>
                        <a:gd name="T64" fmla="*/ 4258 w 4251"/>
                        <a:gd name="T65" fmla="*/ 3368 h 3794"/>
                        <a:gd name="T66" fmla="*/ 4246 w 4251"/>
                        <a:gd name="T67" fmla="*/ 3590 h 3794"/>
                        <a:gd name="T68" fmla="*/ 4198 w 4251"/>
                        <a:gd name="T69" fmla="*/ 3794 h 3794"/>
                        <a:gd name="T70" fmla="*/ 4228 w 4251"/>
                        <a:gd name="T71" fmla="*/ 3692 h 3794"/>
                        <a:gd name="T72" fmla="*/ 4258 w 4251"/>
                        <a:gd name="T73" fmla="*/ 3482 h 3794"/>
                        <a:gd name="T74" fmla="*/ 4264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40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2 w 4108"/>
                          <a:gd name="T1" fmla="*/ 186 h 3657"/>
                          <a:gd name="T2" fmla="*/ 443 w 4108"/>
                          <a:gd name="T3" fmla="*/ 54 h 3657"/>
                          <a:gd name="T4" fmla="*/ 773 w 4108"/>
                          <a:gd name="T5" fmla="*/ 6 h 3657"/>
                          <a:gd name="T6" fmla="*/ 1140 w 4108"/>
                          <a:gd name="T7" fmla="*/ 36 h 3657"/>
                          <a:gd name="T8" fmla="*/ 1542 w 4108"/>
                          <a:gd name="T9" fmla="*/ 144 h 3657"/>
                          <a:gd name="T10" fmla="*/ 1955 w 4108"/>
                          <a:gd name="T11" fmla="*/ 324 h 3657"/>
                          <a:gd name="T12" fmla="*/ 2375 w 4108"/>
                          <a:gd name="T13" fmla="*/ 570 h 3657"/>
                          <a:gd name="T14" fmla="*/ 2789 w 4108"/>
                          <a:gd name="T15" fmla="*/ 888 h 3657"/>
                          <a:gd name="T16" fmla="*/ 3113 w 4108"/>
                          <a:gd name="T17" fmla="*/ 1193 h 3657"/>
                          <a:gd name="T18" fmla="*/ 3347 w 4108"/>
                          <a:gd name="T19" fmla="*/ 1451 h 3657"/>
                          <a:gd name="T20" fmla="*/ 3551 w 4108"/>
                          <a:gd name="T21" fmla="*/ 1721 h 3657"/>
                          <a:gd name="T22" fmla="*/ 3731 w 4108"/>
                          <a:gd name="T23" fmla="*/ 1997 h 3657"/>
                          <a:gd name="T24" fmla="*/ 3875 w 4108"/>
                          <a:gd name="T25" fmla="*/ 2272 h 3657"/>
                          <a:gd name="T26" fmla="*/ 3989 w 4108"/>
                          <a:gd name="T27" fmla="*/ 2548 h 3657"/>
                          <a:gd name="T28" fmla="*/ 4073 w 4108"/>
                          <a:gd name="T29" fmla="*/ 2818 h 3657"/>
                          <a:gd name="T30" fmla="*/ 4115 w 4108"/>
                          <a:gd name="T31" fmla="*/ 3070 h 3657"/>
                          <a:gd name="T32" fmla="*/ 4115 w 4108"/>
                          <a:gd name="T33" fmla="*/ 3321 h 3657"/>
                          <a:gd name="T34" fmla="*/ 4073 w 4108"/>
                          <a:gd name="T35" fmla="*/ 3549 h 3657"/>
                          <a:gd name="T36" fmla="*/ 4043 w 4108"/>
                          <a:gd name="T37" fmla="*/ 3657 h 3657"/>
                          <a:gd name="T38" fmla="*/ 4103 w 4108"/>
                          <a:gd name="T39" fmla="*/ 3447 h 3657"/>
                          <a:gd name="T40" fmla="*/ 4121 w 4108"/>
                          <a:gd name="T41" fmla="*/ 3213 h 3657"/>
                          <a:gd name="T42" fmla="*/ 4115 w 4108"/>
                          <a:gd name="T43" fmla="*/ 3070 h 3657"/>
                          <a:gd name="T44" fmla="*/ 4073 w 4108"/>
                          <a:gd name="T45" fmla="*/ 2812 h 3657"/>
                          <a:gd name="T46" fmla="*/ 3995 w 4108"/>
                          <a:gd name="T47" fmla="*/ 2548 h 3657"/>
                          <a:gd name="T48" fmla="*/ 3881 w 4108"/>
                          <a:gd name="T49" fmla="*/ 2272 h 3657"/>
                          <a:gd name="T50" fmla="*/ 3737 w 4108"/>
                          <a:gd name="T51" fmla="*/ 1997 h 3657"/>
                          <a:gd name="T52" fmla="*/ 3557 w 4108"/>
                          <a:gd name="T53" fmla="*/ 1721 h 3657"/>
                          <a:gd name="T54" fmla="*/ 3353 w 4108"/>
                          <a:gd name="T55" fmla="*/ 1451 h 3657"/>
                          <a:gd name="T56" fmla="*/ 3119 w 4108"/>
                          <a:gd name="T57" fmla="*/ 1187 h 3657"/>
                          <a:gd name="T58" fmla="*/ 2801 w 4108"/>
                          <a:gd name="T59" fmla="*/ 888 h 3657"/>
                          <a:gd name="T60" fmla="*/ 2394 w 4108"/>
                          <a:gd name="T61" fmla="*/ 576 h 3657"/>
                          <a:gd name="T62" fmla="*/ 1973 w 4108"/>
                          <a:gd name="T63" fmla="*/ 330 h 3657"/>
                          <a:gd name="T64" fmla="*/ 1548 w 4108"/>
                          <a:gd name="T65" fmla="*/ 144 h 3657"/>
                          <a:gd name="T66" fmla="*/ 1134 w 4108"/>
                          <a:gd name="T67" fmla="*/ 30 h 3657"/>
                          <a:gd name="T68" fmla="*/ 755 w 4108"/>
                          <a:gd name="T69" fmla="*/ 0 h 3657"/>
                          <a:gd name="T70" fmla="*/ 432 w 4108"/>
                          <a:gd name="T71" fmla="*/ 54 h 3657"/>
                          <a:gd name="T72" fmla="*/ 162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42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12 w 1537"/>
                            <a:gd name="T1" fmla="*/ 1264 h 1768"/>
                            <a:gd name="T2" fmla="*/ 1061 w 1537"/>
                            <a:gd name="T3" fmla="*/ 1402 h 1768"/>
                            <a:gd name="T4" fmla="*/ 1218 w 1537"/>
                            <a:gd name="T5" fmla="*/ 1528 h 1768"/>
                            <a:gd name="T6" fmla="*/ 1373 w 1537"/>
                            <a:gd name="T7" fmla="*/ 1654 h 1768"/>
                            <a:gd name="T8" fmla="*/ 1536 w 1537"/>
                            <a:gd name="T9" fmla="*/ 1768 h 1768"/>
                            <a:gd name="T10" fmla="*/ 1542 w 1537"/>
                            <a:gd name="T11" fmla="*/ 1768 h 1768"/>
                            <a:gd name="T12" fmla="*/ 1379 w 1537"/>
                            <a:gd name="T13" fmla="*/ 1654 h 1768"/>
                            <a:gd name="T14" fmla="*/ 1224 w 1537"/>
                            <a:gd name="T15" fmla="*/ 1534 h 1768"/>
                            <a:gd name="T16" fmla="*/ 1067 w 1537"/>
                            <a:gd name="T17" fmla="*/ 1402 h 1768"/>
                            <a:gd name="T18" fmla="*/ 918 w 1537"/>
                            <a:gd name="T19" fmla="*/ 1258 h 1768"/>
                            <a:gd name="T20" fmla="*/ 767 w 1537"/>
                            <a:gd name="T21" fmla="*/ 1115 h 1768"/>
                            <a:gd name="T22" fmla="*/ 630 w 1537"/>
                            <a:gd name="T23" fmla="*/ 959 h 1768"/>
                            <a:gd name="T24" fmla="*/ 498 w 1537"/>
                            <a:gd name="T25" fmla="*/ 803 h 1768"/>
                            <a:gd name="T26" fmla="*/ 378 w 1537"/>
                            <a:gd name="T27" fmla="*/ 647 h 1768"/>
                            <a:gd name="T28" fmla="*/ 270 w 1537"/>
                            <a:gd name="T29" fmla="*/ 485 h 1768"/>
                            <a:gd name="T30" fmla="*/ 168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8 w 1537"/>
                            <a:gd name="T41" fmla="*/ 335 h 1768"/>
                            <a:gd name="T42" fmla="*/ 270 w 1537"/>
                            <a:gd name="T43" fmla="*/ 491 h 1768"/>
                            <a:gd name="T44" fmla="*/ 378 w 1537"/>
                            <a:gd name="T45" fmla="*/ 653 h 1768"/>
                            <a:gd name="T46" fmla="*/ 498 w 1537"/>
                            <a:gd name="T47" fmla="*/ 809 h 1768"/>
                            <a:gd name="T48" fmla="*/ 630 w 1537"/>
                            <a:gd name="T49" fmla="*/ 965 h 1768"/>
                            <a:gd name="T50" fmla="*/ 767 w 1537"/>
                            <a:gd name="T51" fmla="*/ 1121 h 1768"/>
                            <a:gd name="T52" fmla="*/ 912 w 1537"/>
                            <a:gd name="T53" fmla="*/ 1264 h 1768"/>
                            <a:gd name="T54" fmla="*/ 912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79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1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1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1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8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7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6 w 1435"/>
                  <a:gd name="T1" fmla="*/ 1150 h 1618"/>
                  <a:gd name="T2" fmla="*/ 744 w 1435"/>
                  <a:gd name="T3" fmla="*/ 1019 h 1618"/>
                  <a:gd name="T4" fmla="*/ 612 w 1435"/>
                  <a:gd name="T5" fmla="*/ 875 h 1618"/>
                  <a:gd name="T6" fmla="*/ 492 w 1435"/>
                  <a:gd name="T7" fmla="*/ 737 h 1618"/>
                  <a:gd name="T8" fmla="*/ 378 w 1435"/>
                  <a:gd name="T9" fmla="*/ 593 h 1618"/>
                  <a:gd name="T10" fmla="*/ 276 w 1435"/>
                  <a:gd name="T11" fmla="*/ 443 h 1618"/>
                  <a:gd name="T12" fmla="*/ 174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4 w 1435"/>
                  <a:gd name="T23" fmla="*/ 305 h 1618"/>
                  <a:gd name="T24" fmla="*/ 270 w 1435"/>
                  <a:gd name="T25" fmla="*/ 449 h 1618"/>
                  <a:gd name="T26" fmla="*/ 378 w 1435"/>
                  <a:gd name="T27" fmla="*/ 593 h 1618"/>
                  <a:gd name="T28" fmla="*/ 492 w 1435"/>
                  <a:gd name="T29" fmla="*/ 737 h 1618"/>
                  <a:gd name="T30" fmla="*/ 612 w 1435"/>
                  <a:gd name="T31" fmla="*/ 881 h 1618"/>
                  <a:gd name="T32" fmla="*/ 738 w 1435"/>
                  <a:gd name="T33" fmla="*/ 1019 h 1618"/>
                  <a:gd name="T34" fmla="*/ 876 w 1435"/>
                  <a:gd name="T35" fmla="*/ 1150 h 1618"/>
                  <a:gd name="T36" fmla="*/ 1014 w 1435"/>
                  <a:gd name="T37" fmla="*/ 1276 h 1618"/>
                  <a:gd name="T38" fmla="*/ 1152 w 1435"/>
                  <a:gd name="T39" fmla="*/ 1396 h 1618"/>
                  <a:gd name="T40" fmla="*/ 1290 w 1435"/>
                  <a:gd name="T41" fmla="*/ 1510 h 1618"/>
                  <a:gd name="T42" fmla="*/ 1434 w 1435"/>
                  <a:gd name="T43" fmla="*/ 1618 h 1618"/>
                  <a:gd name="T44" fmla="*/ 1440 w 1435"/>
                  <a:gd name="T45" fmla="*/ 1618 h 1618"/>
                  <a:gd name="T46" fmla="*/ 1297 w 1435"/>
                  <a:gd name="T47" fmla="*/ 1510 h 1618"/>
                  <a:gd name="T48" fmla="*/ 1158 w 1435"/>
                  <a:gd name="T49" fmla="*/ 1396 h 1618"/>
                  <a:gd name="T50" fmla="*/ 1014 w 1435"/>
                  <a:gd name="T51" fmla="*/ 1276 h 1618"/>
                  <a:gd name="T52" fmla="*/ 876 w 1435"/>
                  <a:gd name="T53" fmla="*/ 1150 h 1618"/>
                  <a:gd name="T54" fmla="*/ 876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0 w 1668"/>
                  <a:gd name="T1" fmla="*/ 1463 h 2014"/>
                  <a:gd name="T2" fmla="*/ 791 w 1668"/>
                  <a:gd name="T3" fmla="*/ 1289 h 2014"/>
                  <a:gd name="T4" fmla="*/ 636 w 1668"/>
                  <a:gd name="T5" fmla="*/ 1115 h 2014"/>
                  <a:gd name="T6" fmla="*/ 491 w 1668"/>
                  <a:gd name="T7" fmla="*/ 929 h 2014"/>
                  <a:gd name="T8" fmla="*/ 366 w 1668"/>
                  <a:gd name="T9" fmla="*/ 743 h 2014"/>
                  <a:gd name="T10" fmla="*/ 252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2 w 1668"/>
                  <a:gd name="T25" fmla="*/ 569 h 2014"/>
                  <a:gd name="T26" fmla="*/ 366 w 1668"/>
                  <a:gd name="T27" fmla="*/ 755 h 2014"/>
                  <a:gd name="T28" fmla="*/ 491 w 1668"/>
                  <a:gd name="T29" fmla="*/ 935 h 2014"/>
                  <a:gd name="T30" fmla="*/ 636 w 1668"/>
                  <a:gd name="T31" fmla="*/ 1115 h 2014"/>
                  <a:gd name="T32" fmla="*/ 791 w 1668"/>
                  <a:gd name="T33" fmla="*/ 1295 h 2014"/>
                  <a:gd name="T34" fmla="*/ 960 w 1668"/>
                  <a:gd name="T35" fmla="*/ 1463 h 2014"/>
                  <a:gd name="T36" fmla="*/ 1133 w 1668"/>
                  <a:gd name="T37" fmla="*/ 1618 h 2014"/>
                  <a:gd name="T38" fmla="*/ 1307 w 1668"/>
                  <a:gd name="T39" fmla="*/ 1762 h 2014"/>
                  <a:gd name="T40" fmla="*/ 1487 w 1668"/>
                  <a:gd name="T41" fmla="*/ 1894 h 2014"/>
                  <a:gd name="T42" fmla="*/ 1667 w 1668"/>
                  <a:gd name="T43" fmla="*/ 2014 h 2014"/>
                  <a:gd name="T44" fmla="*/ 1673 w 1668"/>
                  <a:gd name="T45" fmla="*/ 2014 h 2014"/>
                  <a:gd name="T46" fmla="*/ 1487 w 1668"/>
                  <a:gd name="T47" fmla="*/ 1894 h 2014"/>
                  <a:gd name="T48" fmla="*/ 1307 w 1668"/>
                  <a:gd name="T49" fmla="*/ 1762 h 2014"/>
                  <a:gd name="T50" fmla="*/ 1133 w 1668"/>
                  <a:gd name="T51" fmla="*/ 1618 h 2014"/>
                  <a:gd name="T52" fmla="*/ 960 w 1668"/>
                  <a:gd name="T53" fmla="*/ 1463 h 2014"/>
                  <a:gd name="T54" fmla="*/ 960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4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113790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3791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8" name="Rectangle 128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" name="Rectangle 129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" name="Rectangle 130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fld id="{1AB8F48D-2A83-4FF2-A9A6-2A2692168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A7BEE-ADC5-40AA-80C2-1C19BACC5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82537-3329-4DE3-97C7-17E86B0C7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4C992-889C-4A98-AF7F-52781686A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9E649-71BA-4346-AD74-6407DBAB1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A25F4-F110-4B1A-ACDF-9E77FE83B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CF715-B50C-486B-BA90-F6BF3BF60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D10DA-4CFB-4775-8E42-22D5696C0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D28F6-130B-4C46-9FBF-C11D44D17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1FDAD-A0C9-4BB9-B5F2-CC4C73A7C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4FD87-C2D0-45E0-BEAE-0ED90E053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564973-D0FC-4E54-86CC-9BC485CD0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9DC16-4994-40F2-91D5-BB1F5C53E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0BFAB-9523-4D29-BF1E-CAF1B16B8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BCEAC-090F-46EF-95DE-4905808E0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8DC7D-8B6F-4CAB-A34B-4B741F75E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D8436-DB36-4E13-B923-6AFF5FDE90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6DA95-4EBE-4B33-AB89-5D3C82DA0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885BA-AF72-428F-8DAC-9BDD3543C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7A22C-C8D8-4B46-BEEC-EC28BE002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7F81A-74F2-4AE9-B909-26FB23462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628AE-5023-4618-9B4B-8A30483C7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91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31A978-0969-442F-B2F7-C8791483F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30B5B-1E8C-4EF5-8128-F02FE2265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CF684-59F5-4741-B41E-7F99803BA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12E41-491A-4F8D-B1E1-A7BFC806F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E71B1-A954-44BA-B3E5-15E0EE264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A2D5B-705C-4FA7-AF5D-244F8AF9D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93C8C-0F01-4E8E-8DC9-CF9E5AD2B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305E0-5384-4F52-BE82-C9962B2F6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65AB3-E888-46A8-94C1-B46CCFCF9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CE5C4-4A1E-4C66-9D3E-6700F9916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20CEC-EB4E-470C-B126-B046E10A6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4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B75559-2BFA-42E8-BC7F-92AAFBC2D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FAF0F-4EE3-49BB-BE77-855AF662F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7AA18-043D-466F-9473-E0E75F584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80CCD-10B7-4821-882F-764342B3E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F9150-7238-4420-93D8-08EDDF553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EDDA9-4CA6-4F1A-8B0C-9E3B82FD4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941DD-DFE6-4D3E-9075-36863F9D32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A67EC-7A78-407F-8385-158649B96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C0F2F-C7FE-4E36-981F-4B74C1D67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E6349-6419-4ED3-8177-CCDDA71AF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3714D-D506-4B59-A5A9-0519416F4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6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6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1B5D1C-E89F-40FF-BE65-FA11366D2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1951A-91C4-4C66-8C6C-43B04DDD0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2E4E6-369C-4403-8D03-2925912A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7ACDB-728C-4EAB-A31B-16A1CC43D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6784E-C4D6-4562-898B-6E187F529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1D4D0-9BF8-4143-8770-F2F212D24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D9FF6-D83B-43DE-8CD1-6CE7D2C22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8EEF3-0F17-4CB9-BF3C-C633B1104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BF7EF-4A59-4F49-8D72-034F75840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B09E8-E903-4E77-B3E4-47052215C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8EE18-6B27-4536-B391-EB602E338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77 w 2780"/>
                <a:gd name="T1" fmla="*/ 18 h 953"/>
                <a:gd name="T2" fmla="*/ 2687 w 2780"/>
                <a:gd name="T3" fmla="*/ 24 h 953"/>
                <a:gd name="T4" fmla="*/ 2621 w 2780"/>
                <a:gd name="T5" fmla="*/ 102 h 953"/>
                <a:gd name="T6" fmla="*/ 2519 w 2780"/>
                <a:gd name="T7" fmla="*/ 156 h 953"/>
                <a:gd name="T8" fmla="*/ 2513 w 2780"/>
                <a:gd name="T9" fmla="*/ 222 h 953"/>
                <a:gd name="T10" fmla="*/ 2495 w 2780"/>
                <a:gd name="T11" fmla="*/ 246 h 953"/>
                <a:gd name="T12" fmla="*/ 2477 w 2780"/>
                <a:gd name="T13" fmla="*/ 252 h 953"/>
                <a:gd name="T14" fmla="*/ 2405 w 2780"/>
                <a:gd name="T15" fmla="*/ 210 h 953"/>
                <a:gd name="T16" fmla="*/ 2267 w 2780"/>
                <a:gd name="T17" fmla="*/ 192 h 953"/>
                <a:gd name="T18" fmla="*/ 2243 w 2780"/>
                <a:gd name="T19" fmla="*/ 186 h 953"/>
                <a:gd name="T20" fmla="*/ 2225 w 2780"/>
                <a:gd name="T21" fmla="*/ 192 h 953"/>
                <a:gd name="T22" fmla="*/ 2153 w 2780"/>
                <a:gd name="T23" fmla="*/ 228 h 953"/>
                <a:gd name="T24" fmla="*/ 2117 w 2780"/>
                <a:gd name="T25" fmla="*/ 240 h 953"/>
                <a:gd name="T26" fmla="*/ 2093 w 2780"/>
                <a:gd name="T27" fmla="*/ 246 h 953"/>
                <a:gd name="T28" fmla="*/ 2081 w 2780"/>
                <a:gd name="T29" fmla="*/ 258 h 953"/>
                <a:gd name="T30" fmla="*/ 2081 w 2780"/>
                <a:gd name="T31" fmla="*/ 276 h 953"/>
                <a:gd name="T32" fmla="*/ 2058 w 2780"/>
                <a:gd name="T33" fmla="*/ 300 h 953"/>
                <a:gd name="T34" fmla="*/ 2040 w 2780"/>
                <a:gd name="T35" fmla="*/ 312 h 953"/>
                <a:gd name="T36" fmla="*/ 2028 w 2780"/>
                <a:gd name="T37" fmla="*/ 324 h 953"/>
                <a:gd name="T38" fmla="*/ 2016 w 2780"/>
                <a:gd name="T39" fmla="*/ 336 h 953"/>
                <a:gd name="T40" fmla="*/ 1985 w 2780"/>
                <a:gd name="T41" fmla="*/ 342 h 953"/>
                <a:gd name="T42" fmla="*/ 1919 w 2780"/>
                <a:gd name="T43" fmla="*/ 336 h 953"/>
                <a:gd name="T44" fmla="*/ 1883 w 2780"/>
                <a:gd name="T45" fmla="*/ 330 h 953"/>
                <a:gd name="T46" fmla="*/ 1871 w 2780"/>
                <a:gd name="T47" fmla="*/ 342 h 953"/>
                <a:gd name="T48" fmla="*/ 1859 w 2780"/>
                <a:gd name="T49" fmla="*/ 354 h 953"/>
                <a:gd name="T50" fmla="*/ 1829 w 2780"/>
                <a:gd name="T51" fmla="*/ 360 h 953"/>
                <a:gd name="T52" fmla="*/ 1770 w 2780"/>
                <a:gd name="T53" fmla="*/ 342 h 953"/>
                <a:gd name="T54" fmla="*/ 1746 w 2780"/>
                <a:gd name="T55" fmla="*/ 342 h 953"/>
                <a:gd name="T56" fmla="*/ 1722 w 2780"/>
                <a:gd name="T57" fmla="*/ 354 h 953"/>
                <a:gd name="T58" fmla="*/ 1661 w 2780"/>
                <a:gd name="T59" fmla="*/ 425 h 953"/>
                <a:gd name="T60" fmla="*/ 1619 w 2780"/>
                <a:gd name="T61" fmla="*/ 569 h 953"/>
                <a:gd name="T62" fmla="*/ 1619 w 2780"/>
                <a:gd name="T63" fmla="*/ 593 h 953"/>
                <a:gd name="T64" fmla="*/ 1625 w 2780"/>
                <a:gd name="T65" fmla="*/ 641 h 953"/>
                <a:gd name="T66" fmla="*/ 1643 w 2780"/>
                <a:gd name="T67" fmla="*/ 659 h 953"/>
                <a:gd name="T68" fmla="*/ 1637 w 2780"/>
                <a:gd name="T69" fmla="*/ 671 h 953"/>
                <a:gd name="T70" fmla="*/ 1625 w 2780"/>
                <a:gd name="T71" fmla="*/ 683 h 953"/>
                <a:gd name="T72" fmla="*/ 1547 w 2780"/>
                <a:gd name="T73" fmla="*/ 689 h 953"/>
                <a:gd name="T74" fmla="*/ 1470 w 2780"/>
                <a:gd name="T75" fmla="*/ 629 h 953"/>
                <a:gd name="T76" fmla="*/ 1337 w 2780"/>
                <a:gd name="T77" fmla="*/ 587 h 953"/>
                <a:gd name="T78" fmla="*/ 1188 w 2780"/>
                <a:gd name="T79" fmla="*/ 671 h 953"/>
                <a:gd name="T80" fmla="*/ 1019 w 2780"/>
                <a:gd name="T81" fmla="*/ 731 h 953"/>
                <a:gd name="T82" fmla="*/ 816 w 2780"/>
                <a:gd name="T83" fmla="*/ 743 h 953"/>
                <a:gd name="T84" fmla="*/ 630 w 2780"/>
                <a:gd name="T85" fmla="*/ 701 h 953"/>
                <a:gd name="T86" fmla="*/ 570 w 2780"/>
                <a:gd name="T87" fmla="*/ 695 h 953"/>
                <a:gd name="T88" fmla="*/ 558 w 2780"/>
                <a:gd name="T89" fmla="*/ 701 h 953"/>
                <a:gd name="T90" fmla="*/ 522 w 2780"/>
                <a:gd name="T91" fmla="*/ 731 h 953"/>
                <a:gd name="T92" fmla="*/ 437 w 2780"/>
                <a:gd name="T93" fmla="*/ 809 h 953"/>
                <a:gd name="T94" fmla="*/ 407 w 2780"/>
                <a:gd name="T95" fmla="*/ 821 h 953"/>
                <a:gd name="T96" fmla="*/ 383 w 2780"/>
                <a:gd name="T97" fmla="*/ 821 h 953"/>
                <a:gd name="T98" fmla="*/ 336 w 2780"/>
                <a:gd name="T99" fmla="*/ 827 h 953"/>
                <a:gd name="T100" fmla="*/ 210 w 2780"/>
                <a:gd name="T101" fmla="*/ 851 h 953"/>
                <a:gd name="T102" fmla="*/ 174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9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795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795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0EC5E8-4395-4603-9C02-D0D913AF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49757-DA24-4E10-ACDC-0069ECB70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AE4A2-F949-4D1D-B90E-250341015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5F82D-62EC-48F1-BC8E-27F08C1E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FD328-5471-4404-9682-52EE3495D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410EB-C729-4293-895F-0AF9AA6B8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B683-470F-4919-8B63-BD92B14DF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106EC-69EB-49EE-A6EA-4B889E895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1EB0E-58E3-4F1F-AEC1-622325D56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5CA98-3571-4C84-AFAA-8FA6F3D44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AB6AA-E12E-4988-B4D1-B8701E448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0922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00923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5DAE17-D4D5-4000-BB3A-552337E5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F545D-12FE-4C5A-B788-B274377E18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E5564-2562-4CA8-8703-6DC49B38C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AA013-FDD3-42DE-9487-EBDDB38FB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B729-C4CF-4CD5-84E0-FA1D32693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D1CE8-7EE8-4751-B3E5-7B78C2510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919BC-EBAE-42DC-BA5E-ABCDD8457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A18E5-2166-4B02-9BE2-7B9B70CA5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33235-32C1-4422-B5B7-A113C29BA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D4636-66DD-44EC-B6DA-A09FCB8ED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CBABC-1698-4D81-A45C-3E277D30A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920 h 2182"/>
                <a:gd name="T4" fmla="*/ 5232 w 4897"/>
                <a:gd name="T5" fmla="*/ 1920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13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137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2EA63D-993B-48B6-957F-D2D7C59F5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6DCE2-E627-4FAC-A733-0BE31D23C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54CD9-ACF7-4576-B302-EDE337A798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1CF76-4B70-41C5-B544-220FFF24B4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8FB4-2F9B-4C30-BC3A-9B9222DC0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FCFBC-8378-474A-A853-0BD7A2FAB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E25DE-BB5C-49DE-9259-B355A112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8E27C-7DFE-4613-AEA5-C29527C8A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DA4D2-24CF-468A-9ED5-07E07572F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8BAE9-1C76-4F19-9D3A-55D36D7DC0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35944-020D-48A2-B694-86FF475FF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164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5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162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3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160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1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03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158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59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3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06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15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154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5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15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150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1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14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146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7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14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142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3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14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138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9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13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134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5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13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130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1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12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126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3 w 2736"/>
                      <a:gd name="T3" fmla="*/ 28 h 504"/>
                      <a:gd name="T4" fmla="*/ 314 w 2736"/>
                      <a:gd name="T5" fmla="*/ 4 h 504"/>
                      <a:gd name="T6" fmla="*/ 484 w 2736"/>
                      <a:gd name="T7" fmla="*/ 4 h 504"/>
                      <a:gd name="T8" fmla="*/ 481 w 2736"/>
                      <a:gd name="T9" fmla="*/ 17 h 504"/>
                      <a:gd name="T10" fmla="*/ 312 w 2736"/>
                      <a:gd name="T11" fmla="*/ 17 h 504"/>
                      <a:gd name="T12" fmla="*/ 116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7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1 w 1769"/>
                      <a:gd name="T3" fmla="*/ 9 h 791"/>
                      <a:gd name="T4" fmla="*/ 170 w 1769"/>
                      <a:gd name="T5" fmla="*/ 33 h 791"/>
                      <a:gd name="T6" fmla="*/ 237 w 1769"/>
                      <a:gd name="T7" fmla="*/ 72 h 791"/>
                      <a:gd name="T8" fmla="*/ 258 w 1769"/>
                      <a:gd name="T9" fmla="*/ 102 h 791"/>
                      <a:gd name="T10" fmla="*/ 248 w 1769"/>
                      <a:gd name="T11" fmla="*/ 131 h 791"/>
                      <a:gd name="T12" fmla="*/ 234 w 1769"/>
                      <a:gd name="T13" fmla="*/ 105 h 791"/>
                      <a:gd name="T14" fmla="*/ 204 w 1769"/>
                      <a:gd name="T15" fmla="*/ 76 h 791"/>
                      <a:gd name="T16" fmla="*/ 163 w 1769"/>
                      <a:gd name="T17" fmla="*/ 49 h 791"/>
                      <a:gd name="T18" fmla="*/ 85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12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5 w 2736"/>
                      <a:gd name="T3" fmla="*/ 28 h 504"/>
                      <a:gd name="T4" fmla="*/ 319 w 2736"/>
                      <a:gd name="T5" fmla="*/ 4 h 504"/>
                      <a:gd name="T6" fmla="*/ 491 w 2736"/>
                      <a:gd name="T7" fmla="*/ 4 h 504"/>
                      <a:gd name="T8" fmla="*/ 488 w 2736"/>
                      <a:gd name="T9" fmla="*/ 17 h 504"/>
                      <a:gd name="T10" fmla="*/ 317 w 2736"/>
                      <a:gd name="T11" fmla="*/ 17 h 504"/>
                      <a:gd name="T12" fmla="*/ 117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2 w 1769"/>
                      <a:gd name="T3" fmla="*/ 9 h 791"/>
                      <a:gd name="T4" fmla="*/ 173 w 1769"/>
                      <a:gd name="T5" fmla="*/ 33 h 791"/>
                      <a:gd name="T6" fmla="*/ 240 w 1769"/>
                      <a:gd name="T7" fmla="*/ 72 h 791"/>
                      <a:gd name="T8" fmla="*/ 262 w 1769"/>
                      <a:gd name="T9" fmla="*/ 102 h 791"/>
                      <a:gd name="T10" fmla="*/ 252 w 1769"/>
                      <a:gd name="T11" fmla="*/ 131 h 791"/>
                      <a:gd name="T12" fmla="*/ 237 w 1769"/>
                      <a:gd name="T13" fmla="*/ 105 h 791"/>
                      <a:gd name="T14" fmla="*/ 207 w 1769"/>
                      <a:gd name="T15" fmla="*/ 76 h 791"/>
                      <a:gd name="T16" fmla="*/ 166 w 1769"/>
                      <a:gd name="T17" fmla="*/ 49 h 791"/>
                      <a:gd name="T18" fmla="*/ 87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122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47 w 2736"/>
                      <a:gd name="T3" fmla="*/ 72 h 504"/>
                      <a:gd name="T4" fmla="*/ 714 w 2736"/>
                      <a:gd name="T5" fmla="*/ 10 h 504"/>
                      <a:gd name="T6" fmla="*/ 1100 w 2736"/>
                      <a:gd name="T7" fmla="*/ 10 h 504"/>
                      <a:gd name="T8" fmla="*/ 1094 w 2736"/>
                      <a:gd name="T9" fmla="*/ 44 h 504"/>
                      <a:gd name="T10" fmla="*/ 709 w 2736"/>
                      <a:gd name="T11" fmla="*/ 44 h 504"/>
                      <a:gd name="T12" fmla="*/ 263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3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62 w 1769"/>
                      <a:gd name="T3" fmla="*/ 24 h 791"/>
                      <a:gd name="T4" fmla="*/ 387 w 1769"/>
                      <a:gd name="T5" fmla="*/ 85 h 791"/>
                      <a:gd name="T6" fmla="*/ 538 w 1769"/>
                      <a:gd name="T7" fmla="*/ 185 h 791"/>
                      <a:gd name="T8" fmla="*/ 587 w 1769"/>
                      <a:gd name="T9" fmla="*/ 260 h 791"/>
                      <a:gd name="T10" fmla="*/ 564 w 1769"/>
                      <a:gd name="T11" fmla="*/ 336 h 791"/>
                      <a:gd name="T12" fmla="*/ 531 w 1769"/>
                      <a:gd name="T13" fmla="*/ 270 h 791"/>
                      <a:gd name="T14" fmla="*/ 464 w 1769"/>
                      <a:gd name="T15" fmla="*/ 194 h 791"/>
                      <a:gd name="T16" fmla="*/ 371 w 1769"/>
                      <a:gd name="T17" fmla="*/ 126 h 791"/>
                      <a:gd name="T18" fmla="*/ 194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12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35 w 2736"/>
                      <a:gd name="T3" fmla="*/ 72 h 504"/>
                      <a:gd name="T4" fmla="*/ 689 w 2736"/>
                      <a:gd name="T5" fmla="*/ 10 h 504"/>
                      <a:gd name="T6" fmla="*/ 1061 w 2736"/>
                      <a:gd name="T7" fmla="*/ 10 h 504"/>
                      <a:gd name="T8" fmla="*/ 1055 w 2736"/>
                      <a:gd name="T9" fmla="*/ 44 h 504"/>
                      <a:gd name="T10" fmla="*/ 684 w 2736"/>
                      <a:gd name="T11" fmla="*/ 44 h 504"/>
                      <a:gd name="T12" fmla="*/ 254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4 h 791"/>
                      <a:gd name="T4" fmla="*/ 373 w 1769"/>
                      <a:gd name="T5" fmla="*/ 85 h 791"/>
                      <a:gd name="T6" fmla="*/ 519 w 1769"/>
                      <a:gd name="T7" fmla="*/ 185 h 791"/>
                      <a:gd name="T8" fmla="*/ 566 w 1769"/>
                      <a:gd name="T9" fmla="*/ 260 h 791"/>
                      <a:gd name="T10" fmla="*/ 544 w 1769"/>
                      <a:gd name="T11" fmla="*/ 336 h 791"/>
                      <a:gd name="T12" fmla="*/ 512 w 1769"/>
                      <a:gd name="T13" fmla="*/ 270 h 791"/>
                      <a:gd name="T14" fmla="*/ 448 w 1769"/>
                      <a:gd name="T15" fmla="*/ 194 h 791"/>
                      <a:gd name="T16" fmla="*/ 357 w 1769"/>
                      <a:gd name="T17" fmla="*/ 126 h 791"/>
                      <a:gd name="T18" fmla="*/ 18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118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9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11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81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57 h 504"/>
                    <a:gd name="T2" fmla="*/ 127 w 2736"/>
                    <a:gd name="T3" fmla="*/ 19 h 504"/>
                    <a:gd name="T4" fmla="*/ 262 w 2736"/>
                    <a:gd name="T5" fmla="*/ 3 h 504"/>
                    <a:gd name="T6" fmla="*/ 403 w 2736"/>
                    <a:gd name="T7" fmla="*/ 3 h 504"/>
                    <a:gd name="T8" fmla="*/ 401 w 2736"/>
                    <a:gd name="T9" fmla="*/ 12 h 504"/>
                    <a:gd name="T10" fmla="*/ 260 w 2736"/>
                    <a:gd name="T11" fmla="*/ 12 h 504"/>
                    <a:gd name="T12" fmla="*/ 96 w 2736"/>
                    <a:gd name="T13" fmla="*/ 33 h 504"/>
                    <a:gd name="T14" fmla="*/ 0 w 2736"/>
                    <a:gd name="T15" fmla="*/ 57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1 w 1769"/>
                    <a:gd name="T1" fmla="*/ 1 h 791"/>
                    <a:gd name="T2" fmla="*/ 59 w 1769"/>
                    <a:gd name="T3" fmla="*/ 6 h 791"/>
                    <a:gd name="T4" fmla="*/ 141 w 1769"/>
                    <a:gd name="T5" fmla="*/ 23 h 791"/>
                    <a:gd name="T6" fmla="*/ 197 w 1769"/>
                    <a:gd name="T7" fmla="*/ 49 h 791"/>
                    <a:gd name="T8" fmla="*/ 214 w 1769"/>
                    <a:gd name="T9" fmla="*/ 69 h 791"/>
                    <a:gd name="T10" fmla="*/ 206 w 1769"/>
                    <a:gd name="T11" fmla="*/ 90 h 791"/>
                    <a:gd name="T12" fmla="*/ 194 w 1769"/>
                    <a:gd name="T13" fmla="*/ 72 h 791"/>
                    <a:gd name="T14" fmla="*/ 170 w 1769"/>
                    <a:gd name="T15" fmla="*/ 52 h 791"/>
                    <a:gd name="T16" fmla="*/ 135 w 1769"/>
                    <a:gd name="T17" fmla="*/ 34 h 791"/>
                    <a:gd name="T18" fmla="*/ 71 w 1769"/>
                    <a:gd name="T19" fmla="*/ 17 h 791"/>
                    <a:gd name="T20" fmla="*/ 0 w 1769"/>
                    <a:gd name="T21" fmla="*/ 9 h 791"/>
                    <a:gd name="T22" fmla="*/ 1 w 1769"/>
                    <a:gd name="T23" fmla="*/ 1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114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184 h 504"/>
                      <a:gd name="T2" fmla="*/ 335 w 2736"/>
                      <a:gd name="T3" fmla="*/ 61 h 504"/>
                      <a:gd name="T4" fmla="*/ 689 w 2736"/>
                      <a:gd name="T5" fmla="*/ 9 h 504"/>
                      <a:gd name="T6" fmla="*/ 1062 w 2736"/>
                      <a:gd name="T7" fmla="*/ 9 h 504"/>
                      <a:gd name="T8" fmla="*/ 1056 w 2736"/>
                      <a:gd name="T9" fmla="*/ 38 h 504"/>
                      <a:gd name="T10" fmla="*/ 685 w 2736"/>
                      <a:gd name="T11" fmla="*/ 38 h 504"/>
                      <a:gd name="T12" fmla="*/ 254 w 2736"/>
                      <a:gd name="T13" fmla="*/ 107 h 504"/>
                      <a:gd name="T14" fmla="*/ 0 w 2736"/>
                      <a:gd name="T15" fmla="*/ 1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5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0 h 791"/>
                      <a:gd name="T4" fmla="*/ 373 w 1769"/>
                      <a:gd name="T5" fmla="*/ 73 h 791"/>
                      <a:gd name="T6" fmla="*/ 519 w 1769"/>
                      <a:gd name="T7" fmla="*/ 158 h 791"/>
                      <a:gd name="T8" fmla="*/ 566 w 1769"/>
                      <a:gd name="T9" fmla="*/ 223 h 791"/>
                      <a:gd name="T10" fmla="*/ 544 w 1769"/>
                      <a:gd name="T11" fmla="*/ 288 h 791"/>
                      <a:gd name="T12" fmla="*/ 512 w 1769"/>
                      <a:gd name="T13" fmla="*/ 231 h 791"/>
                      <a:gd name="T14" fmla="*/ 448 w 1769"/>
                      <a:gd name="T15" fmla="*/ 166 h 791"/>
                      <a:gd name="T16" fmla="*/ 357 w 1769"/>
                      <a:gd name="T17" fmla="*/ 108 h 791"/>
                      <a:gd name="T18" fmla="*/ 187 w 1769"/>
                      <a:gd name="T19" fmla="*/ 56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112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>
                      <a:gd name="T0" fmla="*/ 0 w 2736"/>
                      <a:gd name="T1" fmla="*/ 270 h 504"/>
                      <a:gd name="T2" fmla="*/ 365 w 2736"/>
                      <a:gd name="T3" fmla="*/ 90 h 504"/>
                      <a:gd name="T4" fmla="*/ 750 w 2736"/>
                      <a:gd name="T5" fmla="*/ 13 h 504"/>
                      <a:gd name="T6" fmla="*/ 1155 w 2736"/>
                      <a:gd name="T7" fmla="*/ 13 h 504"/>
                      <a:gd name="T8" fmla="*/ 1148 w 2736"/>
                      <a:gd name="T9" fmla="*/ 55 h 504"/>
                      <a:gd name="T10" fmla="*/ 745 w 2736"/>
                      <a:gd name="T11" fmla="*/ 55 h 504"/>
                      <a:gd name="T12" fmla="*/ 276 w 2736"/>
                      <a:gd name="T13" fmla="*/ 156 h 504"/>
                      <a:gd name="T14" fmla="*/ 0 w 2736"/>
                      <a:gd name="T15" fmla="*/ 27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170 w 1769"/>
                      <a:gd name="T3" fmla="*/ 30 h 791"/>
                      <a:gd name="T4" fmla="*/ 406 w 1769"/>
                      <a:gd name="T5" fmla="*/ 107 h 791"/>
                      <a:gd name="T6" fmla="*/ 565 w 1769"/>
                      <a:gd name="T7" fmla="*/ 231 h 791"/>
                      <a:gd name="T8" fmla="*/ 615 w 1769"/>
                      <a:gd name="T9" fmla="*/ 326 h 791"/>
                      <a:gd name="T10" fmla="*/ 592 w 1769"/>
                      <a:gd name="T11" fmla="*/ 421 h 791"/>
                      <a:gd name="T12" fmla="*/ 557 w 1769"/>
                      <a:gd name="T13" fmla="*/ 338 h 791"/>
                      <a:gd name="T14" fmla="*/ 487 w 1769"/>
                      <a:gd name="T15" fmla="*/ 243 h 791"/>
                      <a:gd name="T16" fmla="*/ 389 w 1769"/>
                      <a:gd name="T17" fmla="*/ 158 h 791"/>
                      <a:gd name="T18" fmla="*/ 204 w 1769"/>
                      <a:gd name="T19" fmla="*/ 81 h 791"/>
                      <a:gd name="T20" fmla="*/ 0 w 1769"/>
                      <a:gd name="T21" fmla="*/ 41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110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86 h 504"/>
                      <a:gd name="T2" fmla="*/ 301 w 2736"/>
                      <a:gd name="T3" fmla="*/ 29 h 504"/>
                      <a:gd name="T4" fmla="*/ 619 w 2736"/>
                      <a:gd name="T5" fmla="*/ 4 h 504"/>
                      <a:gd name="T6" fmla="*/ 954 w 2736"/>
                      <a:gd name="T7" fmla="*/ 4 h 504"/>
                      <a:gd name="T8" fmla="*/ 948 w 2736"/>
                      <a:gd name="T9" fmla="*/ 18 h 504"/>
                      <a:gd name="T10" fmla="*/ 615 w 2736"/>
                      <a:gd name="T11" fmla="*/ 18 h 504"/>
                      <a:gd name="T12" fmla="*/ 228 w 2736"/>
                      <a:gd name="T13" fmla="*/ 50 h 504"/>
                      <a:gd name="T14" fmla="*/ 0 w 2736"/>
                      <a:gd name="T15" fmla="*/ 8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40 w 1769"/>
                      <a:gd name="T3" fmla="*/ 10 h 791"/>
                      <a:gd name="T4" fmla="*/ 335 w 1769"/>
                      <a:gd name="T5" fmla="*/ 34 h 791"/>
                      <a:gd name="T6" fmla="*/ 466 w 1769"/>
                      <a:gd name="T7" fmla="*/ 74 h 791"/>
                      <a:gd name="T8" fmla="*/ 508 w 1769"/>
                      <a:gd name="T9" fmla="*/ 104 h 791"/>
                      <a:gd name="T10" fmla="*/ 489 w 1769"/>
                      <a:gd name="T11" fmla="*/ 134 h 791"/>
                      <a:gd name="T12" fmla="*/ 460 w 1769"/>
                      <a:gd name="T13" fmla="*/ 108 h 791"/>
                      <a:gd name="T14" fmla="*/ 402 w 1769"/>
                      <a:gd name="T15" fmla="*/ 77 h 791"/>
                      <a:gd name="T16" fmla="*/ 321 w 1769"/>
                      <a:gd name="T17" fmla="*/ 51 h 791"/>
                      <a:gd name="T18" fmla="*/ 168 w 1769"/>
                      <a:gd name="T19" fmla="*/ 26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108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106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04 w 2736"/>
                      <a:gd name="T3" fmla="*/ 104 h 504"/>
                      <a:gd name="T4" fmla="*/ 1035 w 2736"/>
                      <a:gd name="T5" fmla="*/ 15 h 504"/>
                      <a:gd name="T6" fmla="*/ 1595 w 2736"/>
                      <a:gd name="T7" fmla="*/ 15 h 504"/>
                      <a:gd name="T8" fmla="*/ 1586 w 2736"/>
                      <a:gd name="T9" fmla="*/ 64 h 504"/>
                      <a:gd name="T10" fmla="*/ 1028 w 2736"/>
                      <a:gd name="T11" fmla="*/ 64 h 504"/>
                      <a:gd name="T12" fmla="*/ 381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35 w 1769"/>
                      <a:gd name="T3" fmla="*/ 35 h 791"/>
                      <a:gd name="T4" fmla="*/ 560 w 1769"/>
                      <a:gd name="T5" fmla="*/ 124 h 791"/>
                      <a:gd name="T6" fmla="*/ 780 w 1769"/>
                      <a:gd name="T7" fmla="*/ 268 h 791"/>
                      <a:gd name="T8" fmla="*/ 850 w 1769"/>
                      <a:gd name="T9" fmla="*/ 377 h 791"/>
                      <a:gd name="T10" fmla="*/ 817 w 1769"/>
                      <a:gd name="T11" fmla="*/ 488 h 791"/>
                      <a:gd name="T12" fmla="*/ 769 w 1769"/>
                      <a:gd name="T13" fmla="*/ 392 h 791"/>
                      <a:gd name="T14" fmla="*/ 672 w 1769"/>
                      <a:gd name="T15" fmla="*/ 281 h 791"/>
                      <a:gd name="T16" fmla="*/ 537 w 1769"/>
                      <a:gd name="T17" fmla="*/ 183 h 791"/>
                      <a:gd name="T18" fmla="*/ 281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104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>
                      <a:gd name="T0" fmla="*/ 0 w 2736"/>
                      <a:gd name="T1" fmla="*/ 301 h 504"/>
                      <a:gd name="T2" fmla="*/ 540 w 2736"/>
                      <a:gd name="T3" fmla="*/ 100 h 504"/>
                      <a:gd name="T4" fmla="*/ 1111 w 2736"/>
                      <a:gd name="T5" fmla="*/ 14 h 504"/>
                      <a:gd name="T6" fmla="*/ 1711 w 2736"/>
                      <a:gd name="T7" fmla="*/ 14 h 504"/>
                      <a:gd name="T8" fmla="*/ 1701 w 2736"/>
                      <a:gd name="T9" fmla="*/ 62 h 504"/>
                      <a:gd name="T10" fmla="*/ 1103 w 2736"/>
                      <a:gd name="T11" fmla="*/ 62 h 504"/>
                      <a:gd name="T12" fmla="*/ 409 w 2736"/>
                      <a:gd name="T13" fmla="*/ 174 h 504"/>
                      <a:gd name="T14" fmla="*/ 0 w 2736"/>
                      <a:gd name="T15" fmla="*/ 30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5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2 w 1769"/>
                      <a:gd name="T3" fmla="*/ 33 h 791"/>
                      <a:gd name="T4" fmla="*/ 600 w 1769"/>
                      <a:gd name="T5" fmla="*/ 120 h 791"/>
                      <a:gd name="T6" fmla="*/ 836 w 1769"/>
                      <a:gd name="T7" fmla="*/ 258 h 791"/>
                      <a:gd name="T8" fmla="*/ 911 w 1769"/>
                      <a:gd name="T9" fmla="*/ 364 h 791"/>
                      <a:gd name="T10" fmla="*/ 876 w 1769"/>
                      <a:gd name="T11" fmla="*/ 471 h 791"/>
                      <a:gd name="T12" fmla="*/ 825 w 1769"/>
                      <a:gd name="T13" fmla="*/ 378 h 791"/>
                      <a:gd name="T14" fmla="*/ 721 w 1769"/>
                      <a:gd name="T15" fmla="*/ 271 h 791"/>
                      <a:gd name="T16" fmla="*/ 576 w 1769"/>
                      <a:gd name="T17" fmla="*/ 177 h 791"/>
                      <a:gd name="T18" fmla="*/ 302 w 1769"/>
                      <a:gd name="T19" fmla="*/ 91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102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3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100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>
                      <a:gd name="T0" fmla="*/ 0 w 2736"/>
                      <a:gd name="T1" fmla="*/ 299 h 504"/>
                      <a:gd name="T2" fmla="*/ 521 w 2736"/>
                      <a:gd name="T3" fmla="*/ 100 h 504"/>
                      <a:gd name="T4" fmla="*/ 1071 w 2736"/>
                      <a:gd name="T5" fmla="*/ 14 h 504"/>
                      <a:gd name="T6" fmla="*/ 1650 w 2736"/>
                      <a:gd name="T7" fmla="*/ 14 h 504"/>
                      <a:gd name="T8" fmla="*/ 1640 w 2736"/>
                      <a:gd name="T9" fmla="*/ 61 h 504"/>
                      <a:gd name="T10" fmla="*/ 1064 w 2736"/>
                      <a:gd name="T11" fmla="*/ 61 h 504"/>
                      <a:gd name="T12" fmla="*/ 394 w 2736"/>
                      <a:gd name="T13" fmla="*/ 173 h 504"/>
                      <a:gd name="T14" fmla="*/ 0 w 2736"/>
                      <a:gd name="T15" fmla="*/ 29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1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3 w 1769"/>
                      <a:gd name="T3" fmla="*/ 33 h 791"/>
                      <a:gd name="T4" fmla="*/ 579 w 1769"/>
                      <a:gd name="T5" fmla="*/ 119 h 791"/>
                      <a:gd name="T6" fmla="*/ 806 w 1769"/>
                      <a:gd name="T7" fmla="*/ 256 h 791"/>
                      <a:gd name="T8" fmla="*/ 878 w 1769"/>
                      <a:gd name="T9" fmla="*/ 361 h 791"/>
                      <a:gd name="T10" fmla="*/ 845 w 1769"/>
                      <a:gd name="T11" fmla="*/ 467 h 791"/>
                      <a:gd name="T12" fmla="*/ 795 w 1769"/>
                      <a:gd name="T13" fmla="*/ 375 h 791"/>
                      <a:gd name="T14" fmla="*/ 695 w 1769"/>
                      <a:gd name="T15" fmla="*/ 269 h 791"/>
                      <a:gd name="T16" fmla="*/ 555 w 1769"/>
                      <a:gd name="T17" fmla="*/ 176 h 791"/>
                      <a:gd name="T18" fmla="*/ 291 w 1769"/>
                      <a:gd name="T19" fmla="*/ 90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098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506 w 2736"/>
                      <a:gd name="T3" fmla="*/ 82 h 504"/>
                      <a:gd name="T4" fmla="*/ 1039 w 2736"/>
                      <a:gd name="T5" fmla="*/ 12 h 504"/>
                      <a:gd name="T6" fmla="*/ 1601 w 2736"/>
                      <a:gd name="T7" fmla="*/ 12 h 504"/>
                      <a:gd name="T8" fmla="*/ 1592 w 2736"/>
                      <a:gd name="T9" fmla="*/ 50 h 504"/>
                      <a:gd name="T10" fmla="*/ 1032 w 2736"/>
                      <a:gd name="T11" fmla="*/ 50 h 504"/>
                      <a:gd name="T12" fmla="*/ 383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9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36 w 1769"/>
                      <a:gd name="T3" fmla="*/ 27 h 791"/>
                      <a:gd name="T4" fmla="*/ 562 w 1769"/>
                      <a:gd name="T5" fmla="*/ 98 h 791"/>
                      <a:gd name="T6" fmla="*/ 782 w 1769"/>
                      <a:gd name="T7" fmla="*/ 211 h 791"/>
                      <a:gd name="T8" fmla="*/ 853 w 1769"/>
                      <a:gd name="T9" fmla="*/ 297 h 791"/>
                      <a:gd name="T10" fmla="*/ 820 w 1769"/>
                      <a:gd name="T11" fmla="*/ 384 h 791"/>
                      <a:gd name="T12" fmla="*/ 772 w 1769"/>
                      <a:gd name="T13" fmla="*/ 308 h 791"/>
                      <a:gd name="T14" fmla="*/ 674 w 1769"/>
                      <a:gd name="T15" fmla="*/ 222 h 791"/>
                      <a:gd name="T16" fmla="*/ 539 w 1769"/>
                      <a:gd name="T17" fmla="*/ 144 h 791"/>
                      <a:gd name="T18" fmla="*/ 282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096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465 w 2736"/>
                      <a:gd name="T3" fmla="*/ 82 h 504"/>
                      <a:gd name="T4" fmla="*/ 955 w 2736"/>
                      <a:gd name="T5" fmla="*/ 12 h 504"/>
                      <a:gd name="T6" fmla="*/ 1471 w 2736"/>
                      <a:gd name="T7" fmla="*/ 12 h 504"/>
                      <a:gd name="T8" fmla="*/ 1462 w 2736"/>
                      <a:gd name="T9" fmla="*/ 50 h 504"/>
                      <a:gd name="T10" fmla="*/ 948 w 2736"/>
                      <a:gd name="T11" fmla="*/ 50 h 504"/>
                      <a:gd name="T12" fmla="*/ 352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7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17 w 1769"/>
                      <a:gd name="T3" fmla="*/ 27 h 791"/>
                      <a:gd name="T4" fmla="*/ 517 w 1769"/>
                      <a:gd name="T5" fmla="*/ 98 h 791"/>
                      <a:gd name="T6" fmla="*/ 719 w 1769"/>
                      <a:gd name="T7" fmla="*/ 211 h 791"/>
                      <a:gd name="T8" fmla="*/ 784 w 1769"/>
                      <a:gd name="T9" fmla="*/ 297 h 791"/>
                      <a:gd name="T10" fmla="*/ 754 w 1769"/>
                      <a:gd name="T11" fmla="*/ 384 h 791"/>
                      <a:gd name="T12" fmla="*/ 710 w 1769"/>
                      <a:gd name="T13" fmla="*/ 308 h 791"/>
                      <a:gd name="T14" fmla="*/ 620 w 1769"/>
                      <a:gd name="T15" fmla="*/ 222 h 791"/>
                      <a:gd name="T16" fmla="*/ 495 w 1769"/>
                      <a:gd name="T17" fmla="*/ 144 h 791"/>
                      <a:gd name="T18" fmla="*/ 259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094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>
                      <a:gd name="T0" fmla="*/ 0 w 2736"/>
                      <a:gd name="T1" fmla="*/ 188 h 504"/>
                      <a:gd name="T2" fmla="*/ 454 w 2736"/>
                      <a:gd name="T3" fmla="*/ 63 h 504"/>
                      <a:gd name="T4" fmla="*/ 933 w 2736"/>
                      <a:gd name="T5" fmla="*/ 9 h 504"/>
                      <a:gd name="T6" fmla="*/ 1437 w 2736"/>
                      <a:gd name="T7" fmla="*/ 9 h 504"/>
                      <a:gd name="T8" fmla="*/ 1429 w 2736"/>
                      <a:gd name="T9" fmla="*/ 38 h 504"/>
                      <a:gd name="T10" fmla="*/ 926 w 2736"/>
                      <a:gd name="T11" fmla="*/ 38 h 504"/>
                      <a:gd name="T12" fmla="*/ 343 w 2736"/>
                      <a:gd name="T13" fmla="*/ 109 h 504"/>
                      <a:gd name="T14" fmla="*/ 0 w 2736"/>
                      <a:gd name="T15" fmla="*/ 18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5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11 w 1769"/>
                      <a:gd name="T3" fmla="*/ 21 h 791"/>
                      <a:gd name="T4" fmla="*/ 504 w 1769"/>
                      <a:gd name="T5" fmla="*/ 75 h 791"/>
                      <a:gd name="T6" fmla="*/ 702 w 1769"/>
                      <a:gd name="T7" fmla="*/ 161 h 791"/>
                      <a:gd name="T8" fmla="*/ 765 w 1769"/>
                      <a:gd name="T9" fmla="*/ 227 h 791"/>
                      <a:gd name="T10" fmla="*/ 736 w 1769"/>
                      <a:gd name="T11" fmla="*/ 294 h 791"/>
                      <a:gd name="T12" fmla="*/ 693 w 1769"/>
                      <a:gd name="T13" fmla="*/ 236 h 791"/>
                      <a:gd name="T14" fmla="*/ 605 w 1769"/>
                      <a:gd name="T15" fmla="*/ 169 h 791"/>
                      <a:gd name="T16" fmla="*/ 483 w 1769"/>
                      <a:gd name="T17" fmla="*/ 110 h 791"/>
                      <a:gd name="T18" fmla="*/ 253 w 1769"/>
                      <a:gd name="T19" fmla="*/ 57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038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3 w 776"/>
                  <a:gd name="T7" fmla="*/ 39 h 2368"/>
                  <a:gd name="T8" fmla="*/ 47 w 776"/>
                  <a:gd name="T9" fmla="*/ 74 h 2368"/>
                  <a:gd name="T10" fmla="*/ 95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5 w 776"/>
                  <a:gd name="T17" fmla="*/ 145 h 2368"/>
                  <a:gd name="T18" fmla="*/ 130 w 776"/>
                  <a:gd name="T19" fmla="*/ 157 h 2368"/>
                  <a:gd name="T20" fmla="*/ 118 w 776"/>
                  <a:gd name="T21" fmla="*/ 180 h 2368"/>
                  <a:gd name="T22" fmla="*/ 142 w 776"/>
                  <a:gd name="T23" fmla="*/ 204 h 2368"/>
                  <a:gd name="T24" fmla="*/ 142 w 776"/>
                  <a:gd name="T25" fmla="*/ 227 h 2368"/>
                  <a:gd name="T26" fmla="*/ 165 w 776"/>
                  <a:gd name="T27" fmla="*/ 263 h 2368"/>
                  <a:gd name="T28" fmla="*/ 154 w 776"/>
                  <a:gd name="T29" fmla="*/ 298 h 2368"/>
                  <a:gd name="T30" fmla="*/ 177 w 776"/>
                  <a:gd name="T31" fmla="*/ 321 h 2368"/>
                  <a:gd name="T32" fmla="*/ 165 w 776"/>
                  <a:gd name="T33" fmla="*/ 357 h 2368"/>
                  <a:gd name="T34" fmla="*/ 177 w 776"/>
                  <a:gd name="T35" fmla="*/ 392 h 2368"/>
                  <a:gd name="T36" fmla="*/ 165 w 776"/>
                  <a:gd name="T37" fmla="*/ 415 h 2368"/>
                  <a:gd name="T38" fmla="*/ 189 w 776"/>
                  <a:gd name="T39" fmla="*/ 451 h 2368"/>
                  <a:gd name="T40" fmla="*/ 177 w 776"/>
                  <a:gd name="T41" fmla="*/ 486 h 2368"/>
                  <a:gd name="T42" fmla="*/ 189 w 776"/>
                  <a:gd name="T43" fmla="*/ 533 h 2368"/>
                  <a:gd name="T44" fmla="*/ 177 w 776"/>
                  <a:gd name="T45" fmla="*/ 545 h 2368"/>
                  <a:gd name="T46" fmla="*/ 189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9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T0" fmla="*/ 211 w 21600"/>
                  <a:gd name="T1" fmla="*/ 0 h 21602"/>
                  <a:gd name="T2" fmla="*/ 833 w 21600"/>
                  <a:gd name="T3" fmla="*/ 903 h 21602"/>
                  <a:gd name="T4" fmla="*/ 0 w 21600"/>
                  <a:gd name="T5" fmla="*/ 874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0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1007 w 36729"/>
                  <a:gd name="T1" fmla="*/ 388 h 21600"/>
                  <a:gd name="T2" fmla="*/ 0 w 36729"/>
                  <a:gd name="T3" fmla="*/ 453 h 21600"/>
                  <a:gd name="T4" fmla="*/ 489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1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T0" fmla="*/ 0 w 28940"/>
                  <a:gd name="T1" fmla="*/ 54 h 22305"/>
                  <a:gd name="T2" fmla="*/ 487 w 28940"/>
                  <a:gd name="T3" fmla="*/ 933 h 22305"/>
                  <a:gd name="T4" fmla="*/ 124 w 2894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2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T0" fmla="*/ 0 w 30473"/>
                  <a:gd name="T1" fmla="*/ 80 h 22305"/>
                  <a:gd name="T2" fmla="*/ 791 w 30473"/>
                  <a:gd name="T3" fmla="*/ 932 h 22305"/>
                  <a:gd name="T4" fmla="*/ 230 w 30473"/>
                  <a:gd name="T5" fmla="*/ 903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3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177 h 22305"/>
                  <a:gd name="T2" fmla="*/ 932 w 34455"/>
                  <a:gd name="T3" fmla="*/ 933 h 22305"/>
                  <a:gd name="T4" fmla="*/ 348 w 34455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189 h 22305"/>
                  <a:gd name="T2" fmla="*/ 149 w 34812"/>
                  <a:gd name="T3" fmla="*/ 933 h 22305"/>
                  <a:gd name="T4" fmla="*/ 57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5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T0" fmla="*/ 0 w 34812"/>
                  <a:gd name="T1" fmla="*/ 189 h 22305"/>
                  <a:gd name="T2" fmla="*/ 394 w 34812"/>
                  <a:gd name="T3" fmla="*/ 933 h 22305"/>
                  <a:gd name="T4" fmla="*/ 150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6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T0" fmla="*/ 0 w 34812"/>
                  <a:gd name="T1" fmla="*/ 189 h 22305"/>
                  <a:gd name="T2" fmla="*/ 559 w 34812"/>
                  <a:gd name="T3" fmla="*/ 933 h 22305"/>
                  <a:gd name="T4" fmla="*/ 212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7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2 w 776"/>
                  <a:gd name="T7" fmla="*/ 39 h 2368"/>
                  <a:gd name="T8" fmla="*/ 47 w 776"/>
                  <a:gd name="T9" fmla="*/ 74 h 2368"/>
                  <a:gd name="T10" fmla="*/ 94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4 w 776"/>
                  <a:gd name="T17" fmla="*/ 145 h 2368"/>
                  <a:gd name="T18" fmla="*/ 129 w 776"/>
                  <a:gd name="T19" fmla="*/ 157 h 2368"/>
                  <a:gd name="T20" fmla="*/ 118 w 776"/>
                  <a:gd name="T21" fmla="*/ 180 h 2368"/>
                  <a:gd name="T22" fmla="*/ 141 w 776"/>
                  <a:gd name="T23" fmla="*/ 204 h 2368"/>
                  <a:gd name="T24" fmla="*/ 141 w 776"/>
                  <a:gd name="T25" fmla="*/ 227 h 2368"/>
                  <a:gd name="T26" fmla="*/ 165 w 776"/>
                  <a:gd name="T27" fmla="*/ 263 h 2368"/>
                  <a:gd name="T28" fmla="*/ 153 w 776"/>
                  <a:gd name="T29" fmla="*/ 298 h 2368"/>
                  <a:gd name="T30" fmla="*/ 176 w 776"/>
                  <a:gd name="T31" fmla="*/ 321 h 2368"/>
                  <a:gd name="T32" fmla="*/ 165 w 776"/>
                  <a:gd name="T33" fmla="*/ 357 h 2368"/>
                  <a:gd name="T34" fmla="*/ 176 w 776"/>
                  <a:gd name="T35" fmla="*/ 392 h 2368"/>
                  <a:gd name="T36" fmla="*/ 165 w 776"/>
                  <a:gd name="T37" fmla="*/ 415 h 2368"/>
                  <a:gd name="T38" fmla="*/ 188 w 776"/>
                  <a:gd name="T39" fmla="*/ 451 h 2368"/>
                  <a:gd name="T40" fmla="*/ 176 w 776"/>
                  <a:gd name="T41" fmla="*/ 486 h 2368"/>
                  <a:gd name="T42" fmla="*/ 188 w 776"/>
                  <a:gd name="T43" fmla="*/ 533 h 2368"/>
                  <a:gd name="T44" fmla="*/ 176 w 776"/>
                  <a:gd name="T45" fmla="*/ 545 h 2368"/>
                  <a:gd name="T46" fmla="*/ 188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8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5 h 2368"/>
                  <a:gd name="T24" fmla="*/ 128 w 776"/>
                  <a:gd name="T25" fmla="*/ 129 h 2368"/>
                  <a:gd name="T26" fmla="*/ 150 w 776"/>
                  <a:gd name="T27" fmla="*/ 148 h 2368"/>
                  <a:gd name="T28" fmla="*/ 139 w 776"/>
                  <a:gd name="T29" fmla="*/ 168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5 h 2368"/>
                  <a:gd name="T38" fmla="*/ 171 w 776"/>
                  <a:gd name="T39" fmla="*/ 255 h 2368"/>
                  <a:gd name="T40" fmla="*/ 161 w 776"/>
                  <a:gd name="T41" fmla="*/ 275 h 2368"/>
                  <a:gd name="T42" fmla="*/ 171 w 776"/>
                  <a:gd name="T43" fmla="*/ 301 h 2368"/>
                  <a:gd name="T44" fmla="*/ 161 w 776"/>
                  <a:gd name="T45" fmla="*/ 308 h 2368"/>
                  <a:gd name="T46" fmla="*/ 171 w 776"/>
                  <a:gd name="T47" fmla="*/ 3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9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263 h 22305"/>
                  <a:gd name="T2" fmla="*/ 996 w 36830"/>
                  <a:gd name="T3" fmla="*/ 933 h 22305"/>
                  <a:gd name="T4" fmla="*/ 412 w 3683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0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T0" fmla="*/ 0 w 31881"/>
                  <a:gd name="T1" fmla="*/ 419 h 21600"/>
                  <a:gd name="T2" fmla="*/ 725 w 31881"/>
                  <a:gd name="T3" fmla="*/ 203 h 21600"/>
                  <a:gd name="T4" fmla="*/ 415 w 31881"/>
                  <a:gd name="T5" fmla="*/ 903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T0" fmla="*/ 0 w 31146"/>
                  <a:gd name="T1" fmla="*/ 189 h 21600"/>
                  <a:gd name="T2" fmla="*/ 299 w 31146"/>
                  <a:gd name="T3" fmla="*/ 400 h 21600"/>
                  <a:gd name="T4" fmla="*/ 127 w 31146"/>
                  <a:gd name="T5" fmla="*/ 904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2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16 h 2368"/>
                  <a:gd name="T2" fmla="*/ 131 w 776"/>
                  <a:gd name="T3" fmla="*/ 4 h 2368"/>
                  <a:gd name="T4" fmla="*/ 53 w 776"/>
                  <a:gd name="T5" fmla="*/ 40 h 2368"/>
                  <a:gd name="T6" fmla="*/ 184 w 776"/>
                  <a:gd name="T7" fmla="*/ 40 h 2368"/>
                  <a:gd name="T8" fmla="*/ 105 w 776"/>
                  <a:gd name="T9" fmla="*/ 77 h 2368"/>
                  <a:gd name="T10" fmla="*/ 210 w 776"/>
                  <a:gd name="T11" fmla="*/ 89 h 2368"/>
                  <a:gd name="T12" fmla="*/ 158 w 776"/>
                  <a:gd name="T13" fmla="*/ 113 h 2368"/>
                  <a:gd name="T14" fmla="*/ 263 w 776"/>
                  <a:gd name="T15" fmla="*/ 125 h 2368"/>
                  <a:gd name="T16" fmla="*/ 210 w 776"/>
                  <a:gd name="T17" fmla="*/ 149 h 2368"/>
                  <a:gd name="T18" fmla="*/ 289 w 776"/>
                  <a:gd name="T19" fmla="*/ 161 h 2368"/>
                  <a:gd name="T20" fmla="*/ 263 w 776"/>
                  <a:gd name="T21" fmla="*/ 186 h 2368"/>
                  <a:gd name="T22" fmla="*/ 315 w 776"/>
                  <a:gd name="T23" fmla="*/ 210 h 2368"/>
                  <a:gd name="T24" fmla="*/ 315 w 776"/>
                  <a:gd name="T25" fmla="*/ 234 h 2368"/>
                  <a:gd name="T26" fmla="*/ 368 w 776"/>
                  <a:gd name="T27" fmla="*/ 270 h 2368"/>
                  <a:gd name="T28" fmla="*/ 342 w 776"/>
                  <a:gd name="T29" fmla="*/ 307 h 2368"/>
                  <a:gd name="T30" fmla="*/ 394 w 776"/>
                  <a:gd name="T31" fmla="*/ 331 h 2368"/>
                  <a:gd name="T32" fmla="*/ 368 w 776"/>
                  <a:gd name="T33" fmla="*/ 367 h 2368"/>
                  <a:gd name="T34" fmla="*/ 394 w 776"/>
                  <a:gd name="T35" fmla="*/ 403 h 2368"/>
                  <a:gd name="T36" fmla="*/ 368 w 776"/>
                  <a:gd name="T37" fmla="*/ 428 h 2368"/>
                  <a:gd name="T38" fmla="*/ 421 w 776"/>
                  <a:gd name="T39" fmla="*/ 464 h 2368"/>
                  <a:gd name="T40" fmla="*/ 394 w 776"/>
                  <a:gd name="T41" fmla="*/ 500 h 2368"/>
                  <a:gd name="T42" fmla="*/ 421 w 776"/>
                  <a:gd name="T43" fmla="*/ 549 h 2368"/>
                  <a:gd name="T44" fmla="*/ 394 w 776"/>
                  <a:gd name="T45" fmla="*/ 561 h 2368"/>
                  <a:gd name="T46" fmla="*/ 421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3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16 h 2368"/>
                  <a:gd name="T2" fmla="*/ 84 w 776"/>
                  <a:gd name="T3" fmla="*/ 4 h 2368"/>
                  <a:gd name="T4" fmla="*/ 34 w 776"/>
                  <a:gd name="T5" fmla="*/ 40 h 2368"/>
                  <a:gd name="T6" fmla="*/ 118 w 776"/>
                  <a:gd name="T7" fmla="*/ 40 h 2368"/>
                  <a:gd name="T8" fmla="*/ 68 w 776"/>
                  <a:gd name="T9" fmla="*/ 77 h 2368"/>
                  <a:gd name="T10" fmla="*/ 135 w 776"/>
                  <a:gd name="T11" fmla="*/ 89 h 2368"/>
                  <a:gd name="T12" fmla="*/ 101 w 776"/>
                  <a:gd name="T13" fmla="*/ 113 h 2368"/>
                  <a:gd name="T14" fmla="*/ 169 w 776"/>
                  <a:gd name="T15" fmla="*/ 125 h 2368"/>
                  <a:gd name="T16" fmla="*/ 135 w 776"/>
                  <a:gd name="T17" fmla="*/ 150 h 2368"/>
                  <a:gd name="T18" fmla="*/ 186 w 776"/>
                  <a:gd name="T19" fmla="*/ 162 h 2368"/>
                  <a:gd name="T20" fmla="*/ 169 w 776"/>
                  <a:gd name="T21" fmla="*/ 186 h 2368"/>
                  <a:gd name="T22" fmla="*/ 203 w 776"/>
                  <a:gd name="T23" fmla="*/ 210 h 2368"/>
                  <a:gd name="T24" fmla="*/ 203 w 776"/>
                  <a:gd name="T25" fmla="*/ 234 h 2368"/>
                  <a:gd name="T26" fmla="*/ 236 w 776"/>
                  <a:gd name="T27" fmla="*/ 271 h 2368"/>
                  <a:gd name="T28" fmla="*/ 220 w 776"/>
                  <a:gd name="T29" fmla="*/ 307 h 2368"/>
                  <a:gd name="T30" fmla="*/ 253 w 776"/>
                  <a:gd name="T31" fmla="*/ 331 h 2368"/>
                  <a:gd name="T32" fmla="*/ 236 w 776"/>
                  <a:gd name="T33" fmla="*/ 368 h 2368"/>
                  <a:gd name="T34" fmla="*/ 253 w 776"/>
                  <a:gd name="T35" fmla="*/ 404 h 2368"/>
                  <a:gd name="T36" fmla="*/ 236 w 776"/>
                  <a:gd name="T37" fmla="*/ 428 h 2368"/>
                  <a:gd name="T38" fmla="*/ 270 w 776"/>
                  <a:gd name="T39" fmla="*/ 465 h 2368"/>
                  <a:gd name="T40" fmla="*/ 253 w 776"/>
                  <a:gd name="T41" fmla="*/ 501 h 2368"/>
                  <a:gd name="T42" fmla="*/ 270 w 776"/>
                  <a:gd name="T43" fmla="*/ 550 h 2368"/>
                  <a:gd name="T44" fmla="*/ 253 w 776"/>
                  <a:gd name="T45" fmla="*/ 562 h 2368"/>
                  <a:gd name="T46" fmla="*/ 270 w 776"/>
                  <a:gd name="T47" fmla="*/ 59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4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16 h 2368"/>
                  <a:gd name="T2" fmla="*/ 51 w 776"/>
                  <a:gd name="T3" fmla="*/ 4 h 2368"/>
                  <a:gd name="T4" fmla="*/ 20 w 776"/>
                  <a:gd name="T5" fmla="*/ 40 h 2368"/>
                  <a:gd name="T6" fmla="*/ 71 w 776"/>
                  <a:gd name="T7" fmla="*/ 40 h 2368"/>
                  <a:gd name="T8" fmla="*/ 41 w 776"/>
                  <a:gd name="T9" fmla="*/ 77 h 2368"/>
                  <a:gd name="T10" fmla="*/ 81 w 776"/>
                  <a:gd name="T11" fmla="*/ 89 h 2368"/>
                  <a:gd name="T12" fmla="*/ 61 w 776"/>
                  <a:gd name="T13" fmla="*/ 113 h 2368"/>
                  <a:gd name="T14" fmla="*/ 101 w 776"/>
                  <a:gd name="T15" fmla="*/ 125 h 2368"/>
                  <a:gd name="T16" fmla="*/ 81 w 776"/>
                  <a:gd name="T17" fmla="*/ 149 h 2368"/>
                  <a:gd name="T18" fmla="*/ 112 w 776"/>
                  <a:gd name="T19" fmla="*/ 161 h 2368"/>
                  <a:gd name="T20" fmla="*/ 101 w 776"/>
                  <a:gd name="T21" fmla="*/ 186 h 2368"/>
                  <a:gd name="T22" fmla="*/ 122 w 776"/>
                  <a:gd name="T23" fmla="*/ 210 h 2368"/>
                  <a:gd name="T24" fmla="*/ 122 w 776"/>
                  <a:gd name="T25" fmla="*/ 234 h 2368"/>
                  <a:gd name="T26" fmla="*/ 142 w 776"/>
                  <a:gd name="T27" fmla="*/ 270 h 2368"/>
                  <a:gd name="T28" fmla="*/ 132 w 776"/>
                  <a:gd name="T29" fmla="*/ 307 h 2368"/>
                  <a:gd name="T30" fmla="*/ 152 w 776"/>
                  <a:gd name="T31" fmla="*/ 331 h 2368"/>
                  <a:gd name="T32" fmla="*/ 142 w 776"/>
                  <a:gd name="T33" fmla="*/ 367 h 2368"/>
                  <a:gd name="T34" fmla="*/ 152 w 776"/>
                  <a:gd name="T35" fmla="*/ 403 h 2368"/>
                  <a:gd name="T36" fmla="*/ 142 w 776"/>
                  <a:gd name="T37" fmla="*/ 428 h 2368"/>
                  <a:gd name="T38" fmla="*/ 162 w 776"/>
                  <a:gd name="T39" fmla="*/ 464 h 2368"/>
                  <a:gd name="T40" fmla="*/ 152 w 776"/>
                  <a:gd name="T41" fmla="*/ 500 h 2368"/>
                  <a:gd name="T42" fmla="*/ 162 w 776"/>
                  <a:gd name="T43" fmla="*/ 549 h 2368"/>
                  <a:gd name="T44" fmla="*/ 152 w 776"/>
                  <a:gd name="T45" fmla="*/ 561 h 2368"/>
                  <a:gd name="T46" fmla="*/ 162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17 h 2368"/>
                  <a:gd name="T2" fmla="*/ 122 w 776"/>
                  <a:gd name="T3" fmla="*/ 4 h 2368"/>
                  <a:gd name="T4" fmla="*/ 49 w 776"/>
                  <a:gd name="T5" fmla="*/ 42 h 2368"/>
                  <a:gd name="T6" fmla="*/ 171 w 776"/>
                  <a:gd name="T7" fmla="*/ 42 h 2368"/>
                  <a:gd name="T8" fmla="*/ 98 w 776"/>
                  <a:gd name="T9" fmla="*/ 81 h 2368"/>
                  <a:gd name="T10" fmla="*/ 195 w 776"/>
                  <a:gd name="T11" fmla="*/ 93 h 2368"/>
                  <a:gd name="T12" fmla="*/ 147 w 776"/>
                  <a:gd name="T13" fmla="*/ 119 h 2368"/>
                  <a:gd name="T14" fmla="*/ 244 w 776"/>
                  <a:gd name="T15" fmla="*/ 132 h 2368"/>
                  <a:gd name="T16" fmla="*/ 195 w 776"/>
                  <a:gd name="T17" fmla="*/ 157 h 2368"/>
                  <a:gd name="T18" fmla="*/ 269 w 776"/>
                  <a:gd name="T19" fmla="*/ 170 h 2368"/>
                  <a:gd name="T20" fmla="*/ 244 w 776"/>
                  <a:gd name="T21" fmla="*/ 195 h 2368"/>
                  <a:gd name="T22" fmla="*/ 293 w 776"/>
                  <a:gd name="T23" fmla="*/ 221 h 2368"/>
                  <a:gd name="T24" fmla="*/ 293 w 776"/>
                  <a:gd name="T25" fmla="*/ 246 h 2368"/>
                  <a:gd name="T26" fmla="*/ 342 w 776"/>
                  <a:gd name="T27" fmla="*/ 284 h 2368"/>
                  <a:gd name="T28" fmla="*/ 318 w 776"/>
                  <a:gd name="T29" fmla="*/ 322 h 2368"/>
                  <a:gd name="T30" fmla="*/ 366 w 776"/>
                  <a:gd name="T31" fmla="*/ 348 h 2368"/>
                  <a:gd name="T32" fmla="*/ 342 w 776"/>
                  <a:gd name="T33" fmla="*/ 386 h 2368"/>
                  <a:gd name="T34" fmla="*/ 366 w 776"/>
                  <a:gd name="T35" fmla="*/ 424 h 2368"/>
                  <a:gd name="T36" fmla="*/ 342 w 776"/>
                  <a:gd name="T37" fmla="*/ 450 h 2368"/>
                  <a:gd name="T38" fmla="*/ 391 w 776"/>
                  <a:gd name="T39" fmla="*/ 488 h 2368"/>
                  <a:gd name="T40" fmla="*/ 366 w 776"/>
                  <a:gd name="T41" fmla="*/ 526 h 2368"/>
                  <a:gd name="T42" fmla="*/ 391 w 776"/>
                  <a:gd name="T43" fmla="*/ 577 h 2368"/>
                  <a:gd name="T44" fmla="*/ 366 w 776"/>
                  <a:gd name="T45" fmla="*/ 590 h 2368"/>
                  <a:gd name="T46" fmla="*/ 391 w 776"/>
                  <a:gd name="T47" fmla="*/ 6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6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11 h 2368"/>
                  <a:gd name="T2" fmla="*/ 184 w 776"/>
                  <a:gd name="T3" fmla="*/ 3 h 2368"/>
                  <a:gd name="T4" fmla="*/ 74 w 776"/>
                  <a:gd name="T5" fmla="*/ 28 h 2368"/>
                  <a:gd name="T6" fmla="*/ 258 w 776"/>
                  <a:gd name="T7" fmla="*/ 28 h 2368"/>
                  <a:gd name="T8" fmla="*/ 147 w 776"/>
                  <a:gd name="T9" fmla="*/ 54 h 2368"/>
                  <a:gd name="T10" fmla="*/ 294 w 776"/>
                  <a:gd name="T11" fmla="*/ 62 h 2368"/>
                  <a:gd name="T12" fmla="*/ 221 w 776"/>
                  <a:gd name="T13" fmla="*/ 79 h 2368"/>
                  <a:gd name="T14" fmla="*/ 368 w 776"/>
                  <a:gd name="T15" fmla="*/ 88 h 2368"/>
                  <a:gd name="T16" fmla="*/ 294 w 776"/>
                  <a:gd name="T17" fmla="*/ 105 h 2368"/>
                  <a:gd name="T18" fmla="*/ 405 w 776"/>
                  <a:gd name="T19" fmla="*/ 113 h 2368"/>
                  <a:gd name="T20" fmla="*/ 368 w 776"/>
                  <a:gd name="T21" fmla="*/ 130 h 2368"/>
                  <a:gd name="T22" fmla="*/ 442 w 776"/>
                  <a:gd name="T23" fmla="*/ 147 h 2368"/>
                  <a:gd name="T24" fmla="*/ 442 w 776"/>
                  <a:gd name="T25" fmla="*/ 164 h 2368"/>
                  <a:gd name="T26" fmla="*/ 515 w 776"/>
                  <a:gd name="T27" fmla="*/ 190 h 2368"/>
                  <a:gd name="T28" fmla="*/ 478 w 776"/>
                  <a:gd name="T29" fmla="*/ 215 h 2368"/>
                  <a:gd name="T30" fmla="*/ 552 w 776"/>
                  <a:gd name="T31" fmla="*/ 232 h 2368"/>
                  <a:gd name="T32" fmla="*/ 515 w 776"/>
                  <a:gd name="T33" fmla="*/ 258 h 2368"/>
                  <a:gd name="T34" fmla="*/ 552 w 776"/>
                  <a:gd name="T35" fmla="*/ 283 h 2368"/>
                  <a:gd name="T36" fmla="*/ 515 w 776"/>
                  <a:gd name="T37" fmla="*/ 300 h 2368"/>
                  <a:gd name="T38" fmla="*/ 589 w 776"/>
                  <a:gd name="T39" fmla="*/ 326 h 2368"/>
                  <a:gd name="T40" fmla="*/ 552 w 776"/>
                  <a:gd name="T41" fmla="*/ 351 h 2368"/>
                  <a:gd name="T42" fmla="*/ 589 w 776"/>
                  <a:gd name="T43" fmla="*/ 385 h 2368"/>
                  <a:gd name="T44" fmla="*/ 552 w 776"/>
                  <a:gd name="T45" fmla="*/ 394 h 2368"/>
                  <a:gd name="T46" fmla="*/ 589 w 776"/>
                  <a:gd name="T47" fmla="*/ 41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7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15 h 2368"/>
                  <a:gd name="T2" fmla="*/ 80 w 776"/>
                  <a:gd name="T3" fmla="*/ 4 h 2368"/>
                  <a:gd name="T4" fmla="*/ 32 w 776"/>
                  <a:gd name="T5" fmla="*/ 38 h 2368"/>
                  <a:gd name="T6" fmla="*/ 113 w 776"/>
                  <a:gd name="T7" fmla="*/ 38 h 2368"/>
                  <a:gd name="T8" fmla="*/ 64 w 776"/>
                  <a:gd name="T9" fmla="*/ 72 h 2368"/>
                  <a:gd name="T10" fmla="*/ 129 w 776"/>
                  <a:gd name="T11" fmla="*/ 84 h 2368"/>
                  <a:gd name="T12" fmla="*/ 96 w 776"/>
                  <a:gd name="T13" fmla="*/ 106 h 2368"/>
                  <a:gd name="T14" fmla="*/ 161 w 776"/>
                  <a:gd name="T15" fmla="*/ 118 h 2368"/>
                  <a:gd name="T16" fmla="*/ 129 w 776"/>
                  <a:gd name="T17" fmla="*/ 141 h 2368"/>
                  <a:gd name="T18" fmla="*/ 177 w 776"/>
                  <a:gd name="T19" fmla="*/ 152 h 2368"/>
                  <a:gd name="T20" fmla="*/ 161 w 776"/>
                  <a:gd name="T21" fmla="*/ 175 h 2368"/>
                  <a:gd name="T22" fmla="*/ 193 w 776"/>
                  <a:gd name="T23" fmla="*/ 197 h 2368"/>
                  <a:gd name="T24" fmla="*/ 193 w 776"/>
                  <a:gd name="T25" fmla="*/ 220 h 2368"/>
                  <a:gd name="T26" fmla="*/ 225 w 776"/>
                  <a:gd name="T27" fmla="*/ 254 h 2368"/>
                  <a:gd name="T28" fmla="*/ 209 w 776"/>
                  <a:gd name="T29" fmla="*/ 289 h 2368"/>
                  <a:gd name="T30" fmla="*/ 241 w 776"/>
                  <a:gd name="T31" fmla="*/ 311 h 2368"/>
                  <a:gd name="T32" fmla="*/ 225 w 776"/>
                  <a:gd name="T33" fmla="*/ 346 h 2368"/>
                  <a:gd name="T34" fmla="*/ 241 w 776"/>
                  <a:gd name="T35" fmla="*/ 380 h 2368"/>
                  <a:gd name="T36" fmla="*/ 225 w 776"/>
                  <a:gd name="T37" fmla="*/ 403 h 2368"/>
                  <a:gd name="T38" fmla="*/ 257 w 776"/>
                  <a:gd name="T39" fmla="*/ 437 h 2368"/>
                  <a:gd name="T40" fmla="*/ 241 w 776"/>
                  <a:gd name="T41" fmla="*/ 471 h 2368"/>
                  <a:gd name="T42" fmla="*/ 257 w 776"/>
                  <a:gd name="T43" fmla="*/ 516 h 2368"/>
                  <a:gd name="T44" fmla="*/ 241 w 776"/>
                  <a:gd name="T45" fmla="*/ 528 h 2368"/>
                  <a:gd name="T46" fmla="*/ 257 w 776"/>
                  <a:gd name="T47" fmla="*/ 56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8" name="Freeform 135"/>
              <p:cNvSpPr>
                <a:spLocks/>
              </p:cNvSpPr>
              <p:nvPr/>
            </p:nvSpPr>
            <p:spPr bwMode="hidden">
              <a:xfrm rot="-1346631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2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5 w 776"/>
                  <a:gd name="T13" fmla="*/ 62 h 2368"/>
                  <a:gd name="T14" fmla="*/ 108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8 w 776"/>
                  <a:gd name="T21" fmla="*/ 102 h 2368"/>
                  <a:gd name="T22" fmla="*/ 129 w 776"/>
                  <a:gd name="T23" fmla="*/ 116 h 2368"/>
                  <a:gd name="T24" fmla="*/ 129 w 776"/>
                  <a:gd name="T25" fmla="*/ 129 h 2368"/>
                  <a:gd name="T26" fmla="*/ 151 w 776"/>
                  <a:gd name="T27" fmla="*/ 149 h 2368"/>
                  <a:gd name="T28" fmla="*/ 140 w 776"/>
                  <a:gd name="T29" fmla="*/ 169 h 2368"/>
                  <a:gd name="T30" fmla="*/ 161 w 776"/>
                  <a:gd name="T31" fmla="*/ 182 h 2368"/>
                  <a:gd name="T32" fmla="*/ 151 w 776"/>
                  <a:gd name="T33" fmla="*/ 202 h 2368"/>
                  <a:gd name="T34" fmla="*/ 161 w 776"/>
                  <a:gd name="T35" fmla="*/ 222 h 2368"/>
                  <a:gd name="T36" fmla="*/ 151 w 776"/>
                  <a:gd name="T37" fmla="*/ 236 h 2368"/>
                  <a:gd name="T38" fmla="*/ 172 w 776"/>
                  <a:gd name="T39" fmla="*/ 256 h 2368"/>
                  <a:gd name="T40" fmla="*/ 161 w 776"/>
                  <a:gd name="T41" fmla="*/ 276 h 2368"/>
                  <a:gd name="T42" fmla="*/ 172 w 776"/>
                  <a:gd name="T43" fmla="*/ 302 h 2368"/>
                  <a:gd name="T44" fmla="*/ 161 w 776"/>
                  <a:gd name="T45" fmla="*/ 309 h 2368"/>
                  <a:gd name="T46" fmla="*/ 172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9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6 h 2368"/>
                  <a:gd name="T24" fmla="*/ 128 w 776"/>
                  <a:gd name="T25" fmla="*/ 129 h 2368"/>
                  <a:gd name="T26" fmla="*/ 150 w 776"/>
                  <a:gd name="T27" fmla="*/ 149 h 2368"/>
                  <a:gd name="T28" fmla="*/ 139 w 776"/>
                  <a:gd name="T29" fmla="*/ 169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6 h 2368"/>
                  <a:gd name="T38" fmla="*/ 171 w 776"/>
                  <a:gd name="T39" fmla="*/ 256 h 2368"/>
                  <a:gd name="T40" fmla="*/ 161 w 776"/>
                  <a:gd name="T41" fmla="*/ 276 h 2368"/>
                  <a:gd name="T42" fmla="*/ 171 w 776"/>
                  <a:gd name="T43" fmla="*/ 302 h 2368"/>
                  <a:gd name="T44" fmla="*/ 161 w 776"/>
                  <a:gd name="T45" fmla="*/ 309 h 2368"/>
                  <a:gd name="T46" fmla="*/ 171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7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675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676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677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DB6B395-F933-4A6F-88F6-F47256C83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7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854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796782F-F549-4069-8F8F-1DBCA0016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3080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3094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108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4 w 3271"/>
                    <a:gd name="T1" fmla="*/ 1990 h 3075"/>
                    <a:gd name="T2" fmla="*/ 187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0 w 3271"/>
                    <a:gd name="T13" fmla="*/ 216 h 3075"/>
                    <a:gd name="T14" fmla="*/ 510 w 3271"/>
                    <a:gd name="T15" fmla="*/ 42 h 3075"/>
                    <a:gd name="T16" fmla="*/ 894 w 3271"/>
                    <a:gd name="T17" fmla="*/ 6 h 3075"/>
                    <a:gd name="T18" fmla="*/ 1338 w 3271"/>
                    <a:gd name="T19" fmla="*/ 102 h 3075"/>
                    <a:gd name="T20" fmla="*/ 1812 w 3271"/>
                    <a:gd name="T21" fmla="*/ 324 h 3075"/>
                    <a:gd name="T22" fmla="*/ 2279 w 3271"/>
                    <a:gd name="T23" fmla="*/ 659 h 3075"/>
                    <a:gd name="T24" fmla="*/ 2777 w 3271"/>
                    <a:gd name="T25" fmla="*/ 1187 h 3075"/>
                    <a:gd name="T26" fmla="*/ 3094 w 3271"/>
                    <a:gd name="T27" fmla="*/ 1702 h 3075"/>
                    <a:gd name="T28" fmla="*/ 3215 w 3271"/>
                    <a:gd name="T29" fmla="*/ 2008 h 3075"/>
                    <a:gd name="T30" fmla="*/ 3269 w 3271"/>
                    <a:gd name="T31" fmla="*/ 2302 h 3075"/>
                    <a:gd name="T32" fmla="*/ 3263 w 3271"/>
                    <a:gd name="T33" fmla="*/ 2565 h 3075"/>
                    <a:gd name="T34" fmla="*/ 3197 w 3271"/>
                    <a:gd name="T35" fmla="*/ 2781 h 3075"/>
                    <a:gd name="T36" fmla="*/ 3077 w 3271"/>
                    <a:gd name="T37" fmla="*/ 2961 h 3075"/>
                    <a:gd name="T38" fmla="*/ 2927 w 3271"/>
                    <a:gd name="T39" fmla="*/ 3075 h 3075"/>
                    <a:gd name="T40" fmla="*/ 3077 w 3271"/>
                    <a:gd name="T41" fmla="*/ 2967 h 3075"/>
                    <a:gd name="T42" fmla="*/ 3203 w 3271"/>
                    <a:gd name="T43" fmla="*/ 2787 h 3075"/>
                    <a:gd name="T44" fmla="*/ 3269 w 3271"/>
                    <a:gd name="T45" fmla="*/ 2565 h 3075"/>
                    <a:gd name="T46" fmla="*/ 3275 w 3271"/>
                    <a:gd name="T47" fmla="*/ 2302 h 3075"/>
                    <a:gd name="T48" fmla="*/ 3221 w 3271"/>
                    <a:gd name="T49" fmla="*/ 2008 h 3075"/>
                    <a:gd name="T50" fmla="*/ 3100 w 3271"/>
                    <a:gd name="T51" fmla="*/ 1702 h 3075"/>
                    <a:gd name="T52" fmla="*/ 2783 w 3271"/>
                    <a:gd name="T53" fmla="*/ 1181 h 3075"/>
                    <a:gd name="T54" fmla="*/ 2285 w 3271"/>
                    <a:gd name="T55" fmla="*/ 653 h 3075"/>
                    <a:gd name="T56" fmla="*/ 1812 w 3271"/>
                    <a:gd name="T57" fmla="*/ 318 h 3075"/>
                    <a:gd name="T58" fmla="*/ 1338 w 3271"/>
                    <a:gd name="T59" fmla="*/ 96 h 3075"/>
                    <a:gd name="T60" fmla="*/ 894 w 3271"/>
                    <a:gd name="T61" fmla="*/ 0 h 3075"/>
                    <a:gd name="T62" fmla="*/ 504 w 3271"/>
                    <a:gd name="T63" fmla="*/ 36 h 3075"/>
                    <a:gd name="T64" fmla="*/ 205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1 w 3271"/>
                    <a:gd name="T75" fmla="*/ 1474 h 3075"/>
                    <a:gd name="T76" fmla="*/ 354 w 3271"/>
                    <a:gd name="T77" fmla="*/ 1786 h 3075"/>
                    <a:gd name="T78" fmla="*/ 852 w 3271"/>
                    <a:gd name="T79" fmla="*/ 2380 h 3075"/>
                    <a:gd name="T80" fmla="*/ 1248 w 3271"/>
                    <a:gd name="T81" fmla="*/ 2709 h 3075"/>
                    <a:gd name="T82" fmla="*/ 1661 w 3271"/>
                    <a:gd name="T83" fmla="*/ 2961 h 3075"/>
                    <a:gd name="T84" fmla="*/ 1943 w 3271"/>
                    <a:gd name="T85" fmla="*/ 3075 h 3075"/>
                    <a:gd name="T86" fmla="*/ 1530 w 3271"/>
                    <a:gd name="T87" fmla="*/ 2889 h 3075"/>
                    <a:gd name="T88" fmla="*/ 1121 w 3271"/>
                    <a:gd name="T89" fmla="*/ 2607 h 3075"/>
                    <a:gd name="T90" fmla="*/ 852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109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110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58 w 3952"/>
                      <a:gd name="T1" fmla="*/ 2860 h 3501"/>
                      <a:gd name="T2" fmla="*/ 3922 w 3952"/>
                      <a:gd name="T3" fmla="*/ 2614 h 3501"/>
                      <a:gd name="T4" fmla="*/ 3851 w 3952"/>
                      <a:gd name="T5" fmla="*/ 2368 h 3501"/>
                      <a:gd name="T6" fmla="*/ 3742 w 3952"/>
                      <a:gd name="T7" fmla="*/ 2110 h 3501"/>
                      <a:gd name="T8" fmla="*/ 3604 w 3952"/>
                      <a:gd name="T9" fmla="*/ 1853 h 3501"/>
                      <a:gd name="T10" fmla="*/ 3442 w 3952"/>
                      <a:gd name="T11" fmla="*/ 1595 h 3501"/>
                      <a:gd name="T12" fmla="*/ 3251 w 3952"/>
                      <a:gd name="T13" fmla="*/ 1343 h 3501"/>
                      <a:gd name="T14" fmla="*/ 3034 w 3952"/>
                      <a:gd name="T15" fmla="*/ 1103 h 3501"/>
                      <a:gd name="T16" fmla="*/ 2729 w 3952"/>
                      <a:gd name="T17" fmla="*/ 815 h 3501"/>
                      <a:gd name="T18" fmla="*/ 2339 w 3952"/>
                      <a:gd name="T19" fmla="*/ 522 h 3501"/>
                      <a:gd name="T20" fmla="*/ 1949 w 3952"/>
                      <a:gd name="T21" fmla="*/ 288 h 3501"/>
                      <a:gd name="T22" fmla="*/ 1560 w 3952"/>
                      <a:gd name="T23" fmla="*/ 126 h 3501"/>
                      <a:gd name="T24" fmla="*/ 1188 w 3952"/>
                      <a:gd name="T25" fmla="*/ 24 h 3501"/>
                      <a:gd name="T26" fmla="*/ 840 w 3952"/>
                      <a:gd name="T27" fmla="*/ 0 h 3501"/>
                      <a:gd name="T28" fmla="*/ 528 w 3952"/>
                      <a:gd name="T29" fmla="*/ 48 h 3501"/>
                      <a:gd name="T30" fmla="*/ 264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0 w 3952"/>
                      <a:gd name="T39" fmla="*/ 174 h 3501"/>
                      <a:gd name="T40" fmla="*/ 528 w 3952"/>
                      <a:gd name="T41" fmla="*/ 48 h 3501"/>
                      <a:gd name="T42" fmla="*/ 840 w 3952"/>
                      <a:gd name="T43" fmla="*/ 6 h 3501"/>
                      <a:gd name="T44" fmla="*/ 1188 w 3952"/>
                      <a:gd name="T45" fmla="*/ 30 h 3501"/>
                      <a:gd name="T46" fmla="*/ 1560 w 3952"/>
                      <a:gd name="T47" fmla="*/ 132 h 3501"/>
                      <a:gd name="T48" fmla="*/ 1949 w 3952"/>
                      <a:gd name="T49" fmla="*/ 294 h 3501"/>
                      <a:gd name="T50" fmla="*/ 2339 w 3952"/>
                      <a:gd name="T51" fmla="*/ 528 h 3501"/>
                      <a:gd name="T52" fmla="*/ 2723 w 3952"/>
                      <a:gd name="T53" fmla="*/ 821 h 3501"/>
                      <a:gd name="T54" fmla="*/ 3136 w 3952"/>
                      <a:gd name="T55" fmla="*/ 1223 h 3501"/>
                      <a:gd name="T56" fmla="*/ 3346 w 3952"/>
                      <a:gd name="T57" fmla="*/ 1469 h 3501"/>
                      <a:gd name="T58" fmla="*/ 3521 w 3952"/>
                      <a:gd name="T59" fmla="*/ 1727 h 3501"/>
                      <a:gd name="T60" fmla="*/ 3676 w 3952"/>
                      <a:gd name="T61" fmla="*/ 1984 h 3501"/>
                      <a:gd name="T62" fmla="*/ 3796 w 3952"/>
                      <a:gd name="T63" fmla="*/ 2236 h 3501"/>
                      <a:gd name="T64" fmla="*/ 3887 w 3952"/>
                      <a:gd name="T65" fmla="*/ 2494 h 3501"/>
                      <a:gd name="T66" fmla="*/ 3946 w 3952"/>
                      <a:gd name="T67" fmla="*/ 2740 h 3501"/>
                      <a:gd name="T68" fmla="*/ 3964 w 3952"/>
                      <a:gd name="T69" fmla="*/ 2973 h 3501"/>
                      <a:gd name="T70" fmla="*/ 3934 w 3952"/>
                      <a:gd name="T71" fmla="*/ 3255 h 3501"/>
                      <a:gd name="T72" fmla="*/ 3845 w 3952"/>
                      <a:gd name="T73" fmla="*/ 3501 h 3501"/>
                      <a:gd name="T74" fmla="*/ 3898 w 3952"/>
                      <a:gd name="T75" fmla="*/ 3387 h 3501"/>
                      <a:gd name="T76" fmla="*/ 3958 w 3952"/>
                      <a:gd name="T77" fmla="*/ 3123 h 3501"/>
                      <a:gd name="T78" fmla="*/ 3964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8 w 3791"/>
                      <a:gd name="T1" fmla="*/ 2416 h 3363"/>
                      <a:gd name="T2" fmla="*/ 420 w 3791"/>
                      <a:gd name="T3" fmla="*/ 2062 h 3363"/>
                      <a:gd name="T4" fmla="*/ 216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0 w 3791"/>
                      <a:gd name="T15" fmla="*/ 246 h 3363"/>
                      <a:gd name="T16" fmla="*/ 582 w 3791"/>
                      <a:gd name="T17" fmla="*/ 48 h 3363"/>
                      <a:gd name="T18" fmla="*/ 1031 w 3791"/>
                      <a:gd name="T19" fmla="*/ 6 h 3363"/>
                      <a:gd name="T20" fmla="*/ 1548 w 3791"/>
                      <a:gd name="T21" fmla="*/ 120 h 3363"/>
                      <a:gd name="T22" fmla="*/ 2094 w 3791"/>
                      <a:gd name="T23" fmla="*/ 378 h 3363"/>
                      <a:gd name="T24" fmla="*/ 2639 w 3791"/>
                      <a:gd name="T25" fmla="*/ 773 h 3363"/>
                      <a:gd name="T26" fmla="*/ 3125 w 3791"/>
                      <a:gd name="T27" fmla="*/ 1265 h 3363"/>
                      <a:gd name="T28" fmla="*/ 3389 w 3791"/>
                      <a:gd name="T29" fmla="*/ 1625 h 3363"/>
                      <a:gd name="T30" fmla="*/ 3593 w 3791"/>
                      <a:gd name="T31" fmla="*/ 1984 h 3363"/>
                      <a:gd name="T32" fmla="*/ 3731 w 3791"/>
                      <a:gd name="T33" fmla="*/ 2344 h 3363"/>
                      <a:gd name="T34" fmla="*/ 3797 w 3791"/>
                      <a:gd name="T35" fmla="*/ 2686 h 3363"/>
                      <a:gd name="T36" fmla="*/ 3761 w 3791"/>
                      <a:gd name="T37" fmla="*/ 3105 h 3363"/>
                      <a:gd name="T38" fmla="*/ 3640 w 3791"/>
                      <a:gd name="T39" fmla="*/ 3363 h 3363"/>
                      <a:gd name="T40" fmla="*/ 3791 w 3791"/>
                      <a:gd name="T41" fmla="*/ 2967 h 3363"/>
                      <a:gd name="T42" fmla="*/ 3803 w 3791"/>
                      <a:gd name="T43" fmla="*/ 2794 h 3363"/>
                      <a:gd name="T44" fmla="*/ 3761 w 3791"/>
                      <a:gd name="T45" fmla="*/ 2458 h 3363"/>
                      <a:gd name="T46" fmla="*/ 3647 w 3791"/>
                      <a:gd name="T47" fmla="*/ 2104 h 3363"/>
                      <a:gd name="T48" fmla="*/ 3467 w 3791"/>
                      <a:gd name="T49" fmla="*/ 1739 h 3363"/>
                      <a:gd name="T50" fmla="*/ 3221 w 3791"/>
                      <a:gd name="T51" fmla="*/ 1385 h 3363"/>
                      <a:gd name="T52" fmla="*/ 2813 w 3791"/>
                      <a:gd name="T53" fmla="*/ 929 h 3363"/>
                      <a:gd name="T54" fmla="*/ 2279 w 3791"/>
                      <a:gd name="T55" fmla="*/ 492 h 3363"/>
                      <a:gd name="T56" fmla="*/ 1727 w 3791"/>
                      <a:gd name="T57" fmla="*/ 192 h 3363"/>
                      <a:gd name="T58" fmla="*/ 1194 w 3791"/>
                      <a:gd name="T59" fmla="*/ 24 h 3363"/>
                      <a:gd name="T60" fmla="*/ 719 w 3791"/>
                      <a:gd name="T61" fmla="*/ 12 h 3363"/>
                      <a:gd name="T62" fmla="*/ 336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2 w 3791"/>
                      <a:gd name="T73" fmla="*/ 1583 h 3363"/>
                      <a:gd name="T74" fmla="*/ 342 w 3791"/>
                      <a:gd name="T75" fmla="*/ 1942 h 3363"/>
                      <a:gd name="T76" fmla="*/ 582 w 3791"/>
                      <a:gd name="T77" fmla="*/ 2302 h 3363"/>
                      <a:gd name="T78" fmla="*/ 990 w 3791"/>
                      <a:gd name="T79" fmla="*/ 2758 h 3363"/>
                      <a:gd name="T80" fmla="*/ 1601 w 3791"/>
                      <a:gd name="T81" fmla="*/ 3237 h 3363"/>
                      <a:gd name="T82" fmla="*/ 1601 w 3791"/>
                      <a:gd name="T83" fmla="*/ 3237 h 3363"/>
                      <a:gd name="T84" fmla="*/ 996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2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0 w 3527"/>
                      <a:gd name="T1" fmla="*/ 2146 h 3225"/>
                      <a:gd name="T2" fmla="*/ 318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8 w 3527"/>
                      <a:gd name="T15" fmla="*/ 150 h 3225"/>
                      <a:gd name="T16" fmla="*/ 671 w 3527"/>
                      <a:gd name="T17" fmla="*/ 12 h 3225"/>
                      <a:gd name="T18" fmla="*/ 1115 w 3527"/>
                      <a:gd name="T19" fmla="*/ 24 h 3225"/>
                      <a:gd name="T20" fmla="*/ 1613 w 3527"/>
                      <a:gd name="T21" fmla="*/ 174 h 3225"/>
                      <a:gd name="T22" fmla="*/ 2123 w 3527"/>
                      <a:gd name="T23" fmla="*/ 456 h 3225"/>
                      <a:gd name="T24" fmla="*/ 2621 w 3527"/>
                      <a:gd name="T25" fmla="*/ 857 h 3225"/>
                      <a:gd name="T26" fmla="*/ 3083 w 3527"/>
                      <a:gd name="T27" fmla="*/ 1391 h 3225"/>
                      <a:gd name="T28" fmla="*/ 3286 w 3527"/>
                      <a:gd name="T29" fmla="*/ 1726 h 3225"/>
                      <a:gd name="T30" fmla="*/ 3437 w 3527"/>
                      <a:gd name="T31" fmla="*/ 2062 h 3225"/>
                      <a:gd name="T32" fmla="*/ 3520 w 3527"/>
                      <a:gd name="T33" fmla="*/ 2386 h 3225"/>
                      <a:gd name="T34" fmla="*/ 3532 w 3527"/>
                      <a:gd name="T35" fmla="*/ 2680 h 3225"/>
                      <a:gd name="T36" fmla="*/ 3485 w 3527"/>
                      <a:gd name="T37" fmla="*/ 2931 h 3225"/>
                      <a:gd name="T38" fmla="*/ 3370 w 3527"/>
                      <a:gd name="T39" fmla="*/ 3141 h 3225"/>
                      <a:gd name="T40" fmla="*/ 3292 w 3527"/>
                      <a:gd name="T41" fmla="*/ 3225 h 3225"/>
                      <a:gd name="T42" fmla="*/ 3322 w 3527"/>
                      <a:gd name="T43" fmla="*/ 3201 h 3225"/>
                      <a:gd name="T44" fmla="*/ 3455 w 3527"/>
                      <a:gd name="T45" fmla="*/ 3009 h 3225"/>
                      <a:gd name="T46" fmla="*/ 3526 w 3527"/>
                      <a:gd name="T47" fmla="*/ 2769 h 3225"/>
                      <a:gd name="T48" fmla="*/ 3532 w 3527"/>
                      <a:gd name="T49" fmla="*/ 2488 h 3225"/>
                      <a:gd name="T50" fmla="*/ 3473 w 3527"/>
                      <a:gd name="T51" fmla="*/ 2170 h 3225"/>
                      <a:gd name="T52" fmla="*/ 3346 w 3527"/>
                      <a:gd name="T53" fmla="*/ 1834 h 3225"/>
                      <a:gd name="T54" fmla="*/ 3155 w 3527"/>
                      <a:gd name="T55" fmla="*/ 1499 h 3225"/>
                      <a:gd name="T56" fmla="*/ 2825 w 3527"/>
                      <a:gd name="T57" fmla="*/ 1061 h 3225"/>
                      <a:gd name="T58" fmla="*/ 2291 w 3527"/>
                      <a:gd name="T59" fmla="*/ 575 h 3225"/>
                      <a:gd name="T60" fmla="*/ 1781 w 3527"/>
                      <a:gd name="T61" fmla="*/ 252 h 3225"/>
                      <a:gd name="T62" fmla="*/ 1277 w 3527"/>
                      <a:gd name="T63" fmla="*/ 60 h 3225"/>
                      <a:gd name="T64" fmla="*/ 810 w 3527"/>
                      <a:gd name="T65" fmla="*/ 0 h 3225"/>
                      <a:gd name="T66" fmla="*/ 419 w 3527"/>
                      <a:gd name="T67" fmla="*/ 84 h 3225"/>
                      <a:gd name="T68" fmla="*/ 168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2 w 3527"/>
                      <a:gd name="T79" fmla="*/ 1708 h 3225"/>
                      <a:gd name="T80" fmla="*/ 455 w 3527"/>
                      <a:gd name="T81" fmla="*/ 2038 h 3225"/>
                      <a:gd name="T82" fmla="*/ 917 w 3527"/>
                      <a:gd name="T83" fmla="*/ 2572 h 3225"/>
                      <a:gd name="T84" fmla="*/ 1259 w 3527"/>
                      <a:gd name="T85" fmla="*/ 2865 h 3225"/>
                      <a:gd name="T86" fmla="*/ 1613 w 3527"/>
                      <a:gd name="T87" fmla="*/ 3099 h 3225"/>
                      <a:gd name="T88" fmla="*/ 1859 w 3527"/>
                      <a:gd name="T89" fmla="*/ 3225 h 3225"/>
                      <a:gd name="T90" fmla="*/ 1499 w 3527"/>
                      <a:gd name="T91" fmla="*/ 3027 h 3225"/>
                      <a:gd name="T92" fmla="*/ 1146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3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114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58 w 4251"/>
                        <a:gd name="T1" fmla="*/ 3237 h 3794"/>
                        <a:gd name="T2" fmla="*/ 4216 w 4251"/>
                        <a:gd name="T3" fmla="*/ 2961 h 3794"/>
                        <a:gd name="T4" fmla="*/ 4133 w 4251"/>
                        <a:gd name="T5" fmla="*/ 2679 h 3794"/>
                        <a:gd name="T6" fmla="*/ 4012 w 4251"/>
                        <a:gd name="T7" fmla="*/ 2391 h 3794"/>
                        <a:gd name="T8" fmla="*/ 3857 w 4251"/>
                        <a:gd name="T9" fmla="*/ 2098 h 3794"/>
                        <a:gd name="T10" fmla="*/ 3670 w 4251"/>
                        <a:gd name="T11" fmla="*/ 1810 h 3794"/>
                        <a:gd name="T12" fmla="*/ 3449 w 4251"/>
                        <a:gd name="T13" fmla="*/ 1528 h 3794"/>
                        <a:gd name="T14" fmla="*/ 3203 w 4251"/>
                        <a:gd name="T15" fmla="*/ 1252 h 3794"/>
                        <a:gd name="T16" fmla="*/ 2867 w 4251"/>
                        <a:gd name="T17" fmla="*/ 935 h 3794"/>
                        <a:gd name="T18" fmla="*/ 2441 w 4251"/>
                        <a:gd name="T19" fmla="*/ 605 h 3794"/>
                        <a:gd name="T20" fmla="*/ 1997 w 4251"/>
                        <a:gd name="T21" fmla="*/ 341 h 3794"/>
                        <a:gd name="T22" fmla="*/ 1554 w 4251"/>
                        <a:gd name="T23" fmla="*/ 143 h 3794"/>
                        <a:gd name="T24" fmla="*/ 1127 w 4251"/>
                        <a:gd name="T25" fmla="*/ 35 h 3794"/>
                        <a:gd name="T26" fmla="*/ 743 w 4251"/>
                        <a:gd name="T27" fmla="*/ 0 h 3794"/>
                        <a:gd name="T28" fmla="*/ 402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4 w 4251"/>
                        <a:gd name="T35" fmla="*/ 101 h 3794"/>
                        <a:gd name="T36" fmla="*/ 588 w 4251"/>
                        <a:gd name="T37" fmla="*/ 18 h 3794"/>
                        <a:gd name="T38" fmla="*/ 960 w 4251"/>
                        <a:gd name="T39" fmla="*/ 18 h 3794"/>
                        <a:gd name="T40" fmla="*/ 1361 w 4251"/>
                        <a:gd name="T41" fmla="*/ 95 h 3794"/>
                        <a:gd name="T42" fmla="*/ 1787 w 4251"/>
                        <a:gd name="T43" fmla="*/ 245 h 3794"/>
                        <a:gd name="T44" fmla="*/ 2219 w 4251"/>
                        <a:gd name="T45" fmla="*/ 467 h 3794"/>
                        <a:gd name="T46" fmla="*/ 2651 w 4251"/>
                        <a:gd name="T47" fmla="*/ 761 h 3794"/>
                        <a:gd name="T48" fmla="*/ 3070 w 4251"/>
                        <a:gd name="T49" fmla="*/ 1120 h 3794"/>
                        <a:gd name="T50" fmla="*/ 3328 w 4251"/>
                        <a:gd name="T51" fmla="*/ 1390 h 3794"/>
                        <a:gd name="T52" fmla="*/ 3563 w 4251"/>
                        <a:gd name="T53" fmla="*/ 1666 h 3794"/>
                        <a:gd name="T54" fmla="*/ 3766 w 4251"/>
                        <a:gd name="T55" fmla="*/ 1954 h 3794"/>
                        <a:gd name="T56" fmla="*/ 3934 w 4251"/>
                        <a:gd name="T57" fmla="*/ 2247 h 3794"/>
                        <a:gd name="T58" fmla="*/ 4072 w 4251"/>
                        <a:gd name="T59" fmla="*/ 2535 h 3794"/>
                        <a:gd name="T60" fmla="*/ 4175 w 4251"/>
                        <a:gd name="T61" fmla="*/ 2823 h 3794"/>
                        <a:gd name="T62" fmla="*/ 4234 w 4251"/>
                        <a:gd name="T63" fmla="*/ 3105 h 3794"/>
                        <a:gd name="T64" fmla="*/ 4258 w 4251"/>
                        <a:gd name="T65" fmla="*/ 3368 h 3794"/>
                        <a:gd name="T66" fmla="*/ 4246 w 4251"/>
                        <a:gd name="T67" fmla="*/ 3590 h 3794"/>
                        <a:gd name="T68" fmla="*/ 4198 w 4251"/>
                        <a:gd name="T69" fmla="*/ 3794 h 3794"/>
                        <a:gd name="T70" fmla="*/ 4228 w 4251"/>
                        <a:gd name="T71" fmla="*/ 3692 h 3794"/>
                        <a:gd name="T72" fmla="*/ 4258 w 4251"/>
                        <a:gd name="T73" fmla="*/ 3482 h 3794"/>
                        <a:gd name="T74" fmla="*/ 4264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115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3116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2 w 4108"/>
                          <a:gd name="T1" fmla="*/ 186 h 3657"/>
                          <a:gd name="T2" fmla="*/ 443 w 4108"/>
                          <a:gd name="T3" fmla="*/ 54 h 3657"/>
                          <a:gd name="T4" fmla="*/ 773 w 4108"/>
                          <a:gd name="T5" fmla="*/ 6 h 3657"/>
                          <a:gd name="T6" fmla="*/ 1140 w 4108"/>
                          <a:gd name="T7" fmla="*/ 36 h 3657"/>
                          <a:gd name="T8" fmla="*/ 1542 w 4108"/>
                          <a:gd name="T9" fmla="*/ 144 h 3657"/>
                          <a:gd name="T10" fmla="*/ 1955 w 4108"/>
                          <a:gd name="T11" fmla="*/ 324 h 3657"/>
                          <a:gd name="T12" fmla="*/ 2375 w 4108"/>
                          <a:gd name="T13" fmla="*/ 570 h 3657"/>
                          <a:gd name="T14" fmla="*/ 2789 w 4108"/>
                          <a:gd name="T15" fmla="*/ 888 h 3657"/>
                          <a:gd name="T16" fmla="*/ 3113 w 4108"/>
                          <a:gd name="T17" fmla="*/ 1193 h 3657"/>
                          <a:gd name="T18" fmla="*/ 3347 w 4108"/>
                          <a:gd name="T19" fmla="*/ 1451 h 3657"/>
                          <a:gd name="T20" fmla="*/ 3551 w 4108"/>
                          <a:gd name="T21" fmla="*/ 1721 h 3657"/>
                          <a:gd name="T22" fmla="*/ 3731 w 4108"/>
                          <a:gd name="T23" fmla="*/ 1997 h 3657"/>
                          <a:gd name="T24" fmla="*/ 3875 w 4108"/>
                          <a:gd name="T25" fmla="*/ 2272 h 3657"/>
                          <a:gd name="T26" fmla="*/ 3989 w 4108"/>
                          <a:gd name="T27" fmla="*/ 2548 h 3657"/>
                          <a:gd name="T28" fmla="*/ 4073 w 4108"/>
                          <a:gd name="T29" fmla="*/ 2818 h 3657"/>
                          <a:gd name="T30" fmla="*/ 4115 w 4108"/>
                          <a:gd name="T31" fmla="*/ 3070 h 3657"/>
                          <a:gd name="T32" fmla="*/ 4115 w 4108"/>
                          <a:gd name="T33" fmla="*/ 3321 h 3657"/>
                          <a:gd name="T34" fmla="*/ 4073 w 4108"/>
                          <a:gd name="T35" fmla="*/ 3549 h 3657"/>
                          <a:gd name="T36" fmla="*/ 4043 w 4108"/>
                          <a:gd name="T37" fmla="*/ 3657 h 3657"/>
                          <a:gd name="T38" fmla="*/ 4103 w 4108"/>
                          <a:gd name="T39" fmla="*/ 3447 h 3657"/>
                          <a:gd name="T40" fmla="*/ 4121 w 4108"/>
                          <a:gd name="T41" fmla="*/ 3213 h 3657"/>
                          <a:gd name="T42" fmla="*/ 4115 w 4108"/>
                          <a:gd name="T43" fmla="*/ 3070 h 3657"/>
                          <a:gd name="T44" fmla="*/ 4073 w 4108"/>
                          <a:gd name="T45" fmla="*/ 2812 h 3657"/>
                          <a:gd name="T46" fmla="*/ 3995 w 4108"/>
                          <a:gd name="T47" fmla="*/ 2548 h 3657"/>
                          <a:gd name="T48" fmla="*/ 3881 w 4108"/>
                          <a:gd name="T49" fmla="*/ 2272 h 3657"/>
                          <a:gd name="T50" fmla="*/ 3737 w 4108"/>
                          <a:gd name="T51" fmla="*/ 1997 h 3657"/>
                          <a:gd name="T52" fmla="*/ 3557 w 4108"/>
                          <a:gd name="T53" fmla="*/ 1721 h 3657"/>
                          <a:gd name="T54" fmla="*/ 3353 w 4108"/>
                          <a:gd name="T55" fmla="*/ 1451 h 3657"/>
                          <a:gd name="T56" fmla="*/ 3119 w 4108"/>
                          <a:gd name="T57" fmla="*/ 1187 h 3657"/>
                          <a:gd name="T58" fmla="*/ 2801 w 4108"/>
                          <a:gd name="T59" fmla="*/ 888 h 3657"/>
                          <a:gd name="T60" fmla="*/ 2394 w 4108"/>
                          <a:gd name="T61" fmla="*/ 576 h 3657"/>
                          <a:gd name="T62" fmla="*/ 1973 w 4108"/>
                          <a:gd name="T63" fmla="*/ 330 h 3657"/>
                          <a:gd name="T64" fmla="*/ 1548 w 4108"/>
                          <a:gd name="T65" fmla="*/ 144 h 3657"/>
                          <a:gd name="T66" fmla="*/ 1134 w 4108"/>
                          <a:gd name="T67" fmla="*/ 30 h 3657"/>
                          <a:gd name="T68" fmla="*/ 755 w 4108"/>
                          <a:gd name="T69" fmla="*/ 0 h 3657"/>
                          <a:gd name="T70" fmla="*/ 432 w 4108"/>
                          <a:gd name="T71" fmla="*/ 54 h 3657"/>
                          <a:gd name="T72" fmla="*/ 162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3117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3118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19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0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1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2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3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4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5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6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7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8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29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0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1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2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3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4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5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6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7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8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39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0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1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2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3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4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5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6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7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8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49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0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1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2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3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12 w 1537"/>
                            <a:gd name="T1" fmla="*/ 1264 h 1768"/>
                            <a:gd name="T2" fmla="*/ 1061 w 1537"/>
                            <a:gd name="T3" fmla="*/ 1402 h 1768"/>
                            <a:gd name="T4" fmla="*/ 1218 w 1537"/>
                            <a:gd name="T5" fmla="*/ 1528 h 1768"/>
                            <a:gd name="T6" fmla="*/ 1373 w 1537"/>
                            <a:gd name="T7" fmla="*/ 1654 h 1768"/>
                            <a:gd name="T8" fmla="*/ 1536 w 1537"/>
                            <a:gd name="T9" fmla="*/ 1768 h 1768"/>
                            <a:gd name="T10" fmla="*/ 1542 w 1537"/>
                            <a:gd name="T11" fmla="*/ 1768 h 1768"/>
                            <a:gd name="T12" fmla="*/ 1379 w 1537"/>
                            <a:gd name="T13" fmla="*/ 1654 h 1768"/>
                            <a:gd name="T14" fmla="*/ 1224 w 1537"/>
                            <a:gd name="T15" fmla="*/ 1534 h 1768"/>
                            <a:gd name="T16" fmla="*/ 1067 w 1537"/>
                            <a:gd name="T17" fmla="*/ 1402 h 1768"/>
                            <a:gd name="T18" fmla="*/ 918 w 1537"/>
                            <a:gd name="T19" fmla="*/ 1258 h 1768"/>
                            <a:gd name="T20" fmla="*/ 767 w 1537"/>
                            <a:gd name="T21" fmla="*/ 1115 h 1768"/>
                            <a:gd name="T22" fmla="*/ 630 w 1537"/>
                            <a:gd name="T23" fmla="*/ 959 h 1768"/>
                            <a:gd name="T24" fmla="*/ 498 w 1537"/>
                            <a:gd name="T25" fmla="*/ 803 h 1768"/>
                            <a:gd name="T26" fmla="*/ 378 w 1537"/>
                            <a:gd name="T27" fmla="*/ 647 h 1768"/>
                            <a:gd name="T28" fmla="*/ 270 w 1537"/>
                            <a:gd name="T29" fmla="*/ 485 h 1768"/>
                            <a:gd name="T30" fmla="*/ 168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8 w 1537"/>
                            <a:gd name="T41" fmla="*/ 335 h 1768"/>
                            <a:gd name="T42" fmla="*/ 270 w 1537"/>
                            <a:gd name="T43" fmla="*/ 491 h 1768"/>
                            <a:gd name="T44" fmla="*/ 378 w 1537"/>
                            <a:gd name="T45" fmla="*/ 653 h 1768"/>
                            <a:gd name="T46" fmla="*/ 498 w 1537"/>
                            <a:gd name="T47" fmla="*/ 809 h 1768"/>
                            <a:gd name="T48" fmla="*/ 630 w 1537"/>
                            <a:gd name="T49" fmla="*/ 965 h 1768"/>
                            <a:gd name="T50" fmla="*/ 767 w 1537"/>
                            <a:gd name="T51" fmla="*/ 1121 h 1768"/>
                            <a:gd name="T52" fmla="*/ 912 w 1537"/>
                            <a:gd name="T53" fmla="*/ 1264 h 1768"/>
                            <a:gd name="T54" fmla="*/ 912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3154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3191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2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3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4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5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6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7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8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199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200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201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202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3155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6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7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8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59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0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1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2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3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4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5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6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7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8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69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0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1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2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3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4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5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6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7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8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79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0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1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2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3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4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5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6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7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8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89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190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095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3096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7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098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3099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081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3082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6 w 1435"/>
                  <a:gd name="T1" fmla="*/ 1150 h 1618"/>
                  <a:gd name="T2" fmla="*/ 744 w 1435"/>
                  <a:gd name="T3" fmla="*/ 1019 h 1618"/>
                  <a:gd name="T4" fmla="*/ 612 w 1435"/>
                  <a:gd name="T5" fmla="*/ 875 h 1618"/>
                  <a:gd name="T6" fmla="*/ 492 w 1435"/>
                  <a:gd name="T7" fmla="*/ 737 h 1618"/>
                  <a:gd name="T8" fmla="*/ 378 w 1435"/>
                  <a:gd name="T9" fmla="*/ 593 h 1618"/>
                  <a:gd name="T10" fmla="*/ 276 w 1435"/>
                  <a:gd name="T11" fmla="*/ 443 h 1618"/>
                  <a:gd name="T12" fmla="*/ 174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4 w 1435"/>
                  <a:gd name="T23" fmla="*/ 305 h 1618"/>
                  <a:gd name="T24" fmla="*/ 270 w 1435"/>
                  <a:gd name="T25" fmla="*/ 449 h 1618"/>
                  <a:gd name="T26" fmla="*/ 378 w 1435"/>
                  <a:gd name="T27" fmla="*/ 593 h 1618"/>
                  <a:gd name="T28" fmla="*/ 492 w 1435"/>
                  <a:gd name="T29" fmla="*/ 737 h 1618"/>
                  <a:gd name="T30" fmla="*/ 612 w 1435"/>
                  <a:gd name="T31" fmla="*/ 881 h 1618"/>
                  <a:gd name="T32" fmla="*/ 738 w 1435"/>
                  <a:gd name="T33" fmla="*/ 1019 h 1618"/>
                  <a:gd name="T34" fmla="*/ 876 w 1435"/>
                  <a:gd name="T35" fmla="*/ 1150 h 1618"/>
                  <a:gd name="T36" fmla="*/ 1014 w 1435"/>
                  <a:gd name="T37" fmla="*/ 1276 h 1618"/>
                  <a:gd name="T38" fmla="*/ 1152 w 1435"/>
                  <a:gd name="T39" fmla="*/ 1396 h 1618"/>
                  <a:gd name="T40" fmla="*/ 1290 w 1435"/>
                  <a:gd name="T41" fmla="*/ 1510 h 1618"/>
                  <a:gd name="T42" fmla="*/ 1434 w 1435"/>
                  <a:gd name="T43" fmla="*/ 1618 h 1618"/>
                  <a:gd name="T44" fmla="*/ 1440 w 1435"/>
                  <a:gd name="T45" fmla="*/ 1618 h 1618"/>
                  <a:gd name="T46" fmla="*/ 1297 w 1435"/>
                  <a:gd name="T47" fmla="*/ 1510 h 1618"/>
                  <a:gd name="T48" fmla="*/ 1158 w 1435"/>
                  <a:gd name="T49" fmla="*/ 1396 h 1618"/>
                  <a:gd name="T50" fmla="*/ 1014 w 1435"/>
                  <a:gd name="T51" fmla="*/ 1276 h 1618"/>
                  <a:gd name="T52" fmla="*/ 876 w 1435"/>
                  <a:gd name="T53" fmla="*/ 1150 h 1618"/>
                  <a:gd name="T54" fmla="*/ 876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60 w 1668"/>
                  <a:gd name="T1" fmla="*/ 1463 h 2014"/>
                  <a:gd name="T2" fmla="*/ 791 w 1668"/>
                  <a:gd name="T3" fmla="*/ 1289 h 2014"/>
                  <a:gd name="T4" fmla="*/ 636 w 1668"/>
                  <a:gd name="T5" fmla="*/ 1115 h 2014"/>
                  <a:gd name="T6" fmla="*/ 491 w 1668"/>
                  <a:gd name="T7" fmla="*/ 929 h 2014"/>
                  <a:gd name="T8" fmla="*/ 366 w 1668"/>
                  <a:gd name="T9" fmla="*/ 743 h 2014"/>
                  <a:gd name="T10" fmla="*/ 252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2 w 1668"/>
                  <a:gd name="T25" fmla="*/ 569 h 2014"/>
                  <a:gd name="T26" fmla="*/ 366 w 1668"/>
                  <a:gd name="T27" fmla="*/ 755 h 2014"/>
                  <a:gd name="T28" fmla="*/ 491 w 1668"/>
                  <a:gd name="T29" fmla="*/ 935 h 2014"/>
                  <a:gd name="T30" fmla="*/ 636 w 1668"/>
                  <a:gd name="T31" fmla="*/ 1115 h 2014"/>
                  <a:gd name="T32" fmla="*/ 791 w 1668"/>
                  <a:gd name="T33" fmla="*/ 1295 h 2014"/>
                  <a:gd name="T34" fmla="*/ 960 w 1668"/>
                  <a:gd name="T35" fmla="*/ 1463 h 2014"/>
                  <a:gd name="T36" fmla="*/ 1133 w 1668"/>
                  <a:gd name="T37" fmla="*/ 1618 h 2014"/>
                  <a:gd name="T38" fmla="*/ 1307 w 1668"/>
                  <a:gd name="T39" fmla="*/ 1762 h 2014"/>
                  <a:gd name="T40" fmla="*/ 1487 w 1668"/>
                  <a:gd name="T41" fmla="*/ 1894 h 2014"/>
                  <a:gd name="T42" fmla="*/ 1667 w 1668"/>
                  <a:gd name="T43" fmla="*/ 2014 h 2014"/>
                  <a:gd name="T44" fmla="*/ 1673 w 1668"/>
                  <a:gd name="T45" fmla="*/ 2014 h 2014"/>
                  <a:gd name="T46" fmla="*/ 1487 w 1668"/>
                  <a:gd name="T47" fmla="*/ 1894 h 2014"/>
                  <a:gd name="T48" fmla="*/ 1307 w 1668"/>
                  <a:gd name="T49" fmla="*/ 1762 h 2014"/>
                  <a:gd name="T50" fmla="*/ 1133 w 1668"/>
                  <a:gd name="T51" fmla="*/ 1618 h 2014"/>
                  <a:gd name="T52" fmla="*/ 960 w 1668"/>
                  <a:gd name="T53" fmla="*/ 1463 h 2014"/>
                  <a:gd name="T54" fmla="*/ 960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5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88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12761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2762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2763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2764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2765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112766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67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68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A822EC7-675A-4F58-867A-A3A2A64BA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2769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70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8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fld id="{E44E86D8-D1FD-4E68-B6BC-F2BC25EB4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9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5128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29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30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88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+mn-lt"/>
              </a:defRPr>
            </a:lvl1pPr>
          </a:lstStyle>
          <a:p>
            <a:pPr>
              <a:defRPr/>
            </a:pPr>
            <a:fld id="{133E41DE-CCA9-41CA-9C5A-6C2155E71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3312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9F68793B-274F-4AA5-A06B-981932044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6281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7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3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283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283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0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3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3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283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283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283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284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284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117E88E-EE43-4079-A248-FF9AC2B731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8200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77 w 2780"/>
                <a:gd name="T1" fmla="*/ 18 h 953"/>
                <a:gd name="T2" fmla="*/ 2687 w 2780"/>
                <a:gd name="T3" fmla="*/ 24 h 953"/>
                <a:gd name="T4" fmla="*/ 2621 w 2780"/>
                <a:gd name="T5" fmla="*/ 102 h 953"/>
                <a:gd name="T6" fmla="*/ 2519 w 2780"/>
                <a:gd name="T7" fmla="*/ 156 h 953"/>
                <a:gd name="T8" fmla="*/ 2513 w 2780"/>
                <a:gd name="T9" fmla="*/ 222 h 953"/>
                <a:gd name="T10" fmla="*/ 2495 w 2780"/>
                <a:gd name="T11" fmla="*/ 246 h 953"/>
                <a:gd name="T12" fmla="*/ 2477 w 2780"/>
                <a:gd name="T13" fmla="*/ 252 h 953"/>
                <a:gd name="T14" fmla="*/ 2405 w 2780"/>
                <a:gd name="T15" fmla="*/ 210 h 953"/>
                <a:gd name="T16" fmla="*/ 2267 w 2780"/>
                <a:gd name="T17" fmla="*/ 192 h 953"/>
                <a:gd name="T18" fmla="*/ 2243 w 2780"/>
                <a:gd name="T19" fmla="*/ 186 h 953"/>
                <a:gd name="T20" fmla="*/ 2225 w 2780"/>
                <a:gd name="T21" fmla="*/ 192 h 953"/>
                <a:gd name="T22" fmla="*/ 2153 w 2780"/>
                <a:gd name="T23" fmla="*/ 228 h 953"/>
                <a:gd name="T24" fmla="*/ 2117 w 2780"/>
                <a:gd name="T25" fmla="*/ 240 h 953"/>
                <a:gd name="T26" fmla="*/ 2093 w 2780"/>
                <a:gd name="T27" fmla="*/ 246 h 953"/>
                <a:gd name="T28" fmla="*/ 2081 w 2780"/>
                <a:gd name="T29" fmla="*/ 258 h 953"/>
                <a:gd name="T30" fmla="*/ 2081 w 2780"/>
                <a:gd name="T31" fmla="*/ 276 h 953"/>
                <a:gd name="T32" fmla="*/ 2058 w 2780"/>
                <a:gd name="T33" fmla="*/ 300 h 953"/>
                <a:gd name="T34" fmla="*/ 2040 w 2780"/>
                <a:gd name="T35" fmla="*/ 312 h 953"/>
                <a:gd name="T36" fmla="*/ 2028 w 2780"/>
                <a:gd name="T37" fmla="*/ 324 h 953"/>
                <a:gd name="T38" fmla="*/ 2016 w 2780"/>
                <a:gd name="T39" fmla="*/ 336 h 953"/>
                <a:gd name="T40" fmla="*/ 1985 w 2780"/>
                <a:gd name="T41" fmla="*/ 342 h 953"/>
                <a:gd name="T42" fmla="*/ 1919 w 2780"/>
                <a:gd name="T43" fmla="*/ 336 h 953"/>
                <a:gd name="T44" fmla="*/ 1883 w 2780"/>
                <a:gd name="T45" fmla="*/ 330 h 953"/>
                <a:gd name="T46" fmla="*/ 1871 w 2780"/>
                <a:gd name="T47" fmla="*/ 342 h 953"/>
                <a:gd name="T48" fmla="*/ 1859 w 2780"/>
                <a:gd name="T49" fmla="*/ 354 h 953"/>
                <a:gd name="T50" fmla="*/ 1829 w 2780"/>
                <a:gd name="T51" fmla="*/ 360 h 953"/>
                <a:gd name="T52" fmla="*/ 1770 w 2780"/>
                <a:gd name="T53" fmla="*/ 342 h 953"/>
                <a:gd name="T54" fmla="*/ 1746 w 2780"/>
                <a:gd name="T55" fmla="*/ 342 h 953"/>
                <a:gd name="T56" fmla="*/ 1722 w 2780"/>
                <a:gd name="T57" fmla="*/ 354 h 953"/>
                <a:gd name="T58" fmla="*/ 1661 w 2780"/>
                <a:gd name="T59" fmla="*/ 425 h 953"/>
                <a:gd name="T60" fmla="*/ 1619 w 2780"/>
                <a:gd name="T61" fmla="*/ 569 h 953"/>
                <a:gd name="T62" fmla="*/ 1619 w 2780"/>
                <a:gd name="T63" fmla="*/ 593 h 953"/>
                <a:gd name="T64" fmla="*/ 1625 w 2780"/>
                <a:gd name="T65" fmla="*/ 641 h 953"/>
                <a:gd name="T66" fmla="*/ 1643 w 2780"/>
                <a:gd name="T67" fmla="*/ 659 h 953"/>
                <a:gd name="T68" fmla="*/ 1637 w 2780"/>
                <a:gd name="T69" fmla="*/ 671 h 953"/>
                <a:gd name="T70" fmla="*/ 1625 w 2780"/>
                <a:gd name="T71" fmla="*/ 683 h 953"/>
                <a:gd name="T72" fmla="*/ 1547 w 2780"/>
                <a:gd name="T73" fmla="*/ 689 h 953"/>
                <a:gd name="T74" fmla="*/ 1470 w 2780"/>
                <a:gd name="T75" fmla="*/ 629 h 953"/>
                <a:gd name="T76" fmla="*/ 1337 w 2780"/>
                <a:gd name="T77" fmla="*/ 587 h 953"/>
                <a:gd name="T78" fmla="*/ 1188 w 2780"/>
                <a:gd name="T79" fmla="*/ 671 h 953"/>
                <a:gd name="T80" fmla="*/ 1019 w 2780"/>
                <a:gd name="T81" fmla="*/ 731 h 953"/>
                <a:gd name="T82" fmla="*/ 816 w 2780"/>
                <a:gd name="T83" fmla="*/ 743 h 953"/>
                <a:gd name="T84" fmla="*/ 630 w 2780"/>
                <a:gd name="T85" fmla="*/ 701 h 953"/>
                <a:gd name="T86" fmla="*/ 570 w 2780"/>
                <a:gd name="T87" fmla="*/ 695 h 953"/>
                <a:gd name="T88" fmla="*/ 558 w 2780"/>
                <a:gd name="T89" fmla="*/ 701 h 953"/>
                <a:gd name="T90" fmla="*/ 522 w 2780"/>
                <a:gd name="T91" fmla="*/ 731 h 953"/>
                <a:gd name="T92" fmla="*/ 437 w 2780"/>
                <a:gd name="T93" fmla="*/ 809 h 953"/>
                <a:gd name="T94" fmla="*/ 407 w 2780"/>
                <a:gd name="T95" fmla="*/ 821 h 953"/>
                <a:gd name="T96" fmla="*/ 383 w 2780"/>
                <a:gd name="T97" fmla="*/ 821 h 953"/>
                <a:gd name="T98" fmla="*/ 336 w 2780"/>
                <a:gd name="T99" fmla="*/ 827 h 953"/>
                <a:gd name="T100" fmla="*/ 210 w 2780"/>
                <a:gd name="T101" fmla="*/ 851 h 953"/>
                <a:gd name="T102" fmla="*/ 174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9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91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1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1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1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92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69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693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693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693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D0D98A6-88CC-41A2-AC2D-72E9BA64F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69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99683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4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5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6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7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8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89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0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1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2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3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4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5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6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7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8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699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0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1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2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3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4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5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6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7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8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09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0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1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2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3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4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9715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16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17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18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19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0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1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2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3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4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5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6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7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8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29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0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1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2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3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4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5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6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7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8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39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0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1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2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3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4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5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6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7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8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49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0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1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2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3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4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5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6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7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8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59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0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1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2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3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4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5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6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7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8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69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0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1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2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3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4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5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6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7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8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79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0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1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2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3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4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5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6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7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8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89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0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1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2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3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4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5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6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7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8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799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0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1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2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3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4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5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6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7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8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09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0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1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2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3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4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5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6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7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8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19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0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1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2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3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4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5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6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7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8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29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0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1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2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3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4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5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6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7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8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39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0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1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2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3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4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5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6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7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8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49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0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1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2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3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4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5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6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7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8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59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0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1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2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3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4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5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6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7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8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69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0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1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2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3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4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5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6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7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8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79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0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1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2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3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4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5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6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7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8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89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0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1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2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3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4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5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6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897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99898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120FCC2-ED32-4AA1-914A-B3E1087C5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99899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9900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9901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9902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4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248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11 h 2182"/>
                <a:gd name="T4" fmla="*/ 5232 w 4897"/>
                <a:gd name="T5" fmla="*/ 1411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388 h 2182"/>
                <a:gd name="T4" fmla="*/ 5232 w 4897"/>
                <a:gd name="T5" fmla="*/ 1388 h 2182"/>
                <a:gd name="T6" fmla="*/ 523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034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034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034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034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034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03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E078E80-E625-410B-87E5-7082F1B9C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7035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035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5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7.xml"/><Relationship Id="rId6" Type="http://schemas.openxmlformats.org/officeDocument/2006/relationships/hyperlink" Target="school%20stuff/GLOBAL%20I/Global%20I%2008/world%20history%20ch%202%20early%20civ/chapter%202%20early%20civilizations/Chapter03/Extras/visual_summary.pdf" TargetMode="External"/><Relationship Id="rId5" Type="http://schemas.openxmlformats.org/officeDocument/2006/relationships/slide" Target="slide30.xml"/><Relationship Id="rId4" Type="http://schemas.openxmlformats.org/officeDocument/2006/relationships/slide" Target="slide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chapter%202%20early%20civilizations/Sargon.html" TargetMode="Externa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chapter%202%20early%20civilizations/Hieroglyphics.html" TargetMode="External"/><Relationship Id="rId1" Type="http://schemas.openxmlformats.org/officeDocument/2006/relationships/slideLayout" Target="../slideLayouts/slideLayout4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8458200" cy="6629400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THE RISE OF CIVILIZATION</a:t>
            </a:r>
            <a:r>
              <a:rPr lang="en-US" smtClean="0"/>
              <a:t/>
            </a:r>
            <a:br>
              <a:rPr lang="en-US" smtClean="0"/>
            </a:br>
            <a:r>
              <a:rPr lang="en-US" sz="3600" b="1" smtClean="0"/>
              <a:t>Early River Valley Civilizations:</a:t>
            </a:r>
            <a:br>
              <a:rPr lang="en-US" sz="3600" b="1" smtClean="0"/>
            </a:br>
            <a:r>
              <a:rPr lang="en-US" sz="3600" b="1" smtClean="0"/>
              <a:t>3500 B.C.–450 B.C</a:t>
            </a:r>
            <a:r>
              <a:rPr lang="en-US" b="1" smtClean="0">
                <a:solidFill>
                  <a:srgbClr val="CC0000"/>
                </a:solidFill>
              </a:rPr>
              <a:t/>
            </a:r>
            <a:br>
              <a:rPr lang="en-US" b="1" smtClean="0">
                <a:solidFill>
                  <a:srgbClr val="CC0000"/>
                </a:solidFill>
              </a:rPr>
            </a:br>
            <a:endParaRPr lang="en-US" b="1" smtClean="0">
              <a:solidFill>
                <a:srgbClr val="CC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324600"/>
            <a:ext cx="64008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chemeClr val="tx2"/>
                </a:solidFill>
              </a:rPr>
              <a:t>Chapter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THE BIG FOUR AREAS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Civilizations emerge and develop on fertile river plains in 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Mesopotamia (Tigris Euphrates)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Egypt (Nile), 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 Indus Valley (Indus)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 China (Huang He)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51117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firsts……WHAT DO THEY ALL HAVE IN COMMON?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990600"/>
            <a:ext cx="8458200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How did geography effect the development of early civilizations?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Location</a:t>
            </a:r>
          </a:p>
          <a:p>
            <a:pPr eaLnBrk="1" hangingPunct="1"/>
            <a:r>
              <a:rPr lang="en-US" sz="2700" smtClean="0"/>
              <a:t>Climate</a:t>
            </a:r>
          </a:p>
          <a:p>
            <a:pPr eaLnBrk="1" hangingPunct="1"/>
            <a:r>
              <a:rPr lang="en-US" sz="2700" smtClean="0"/>
              <a:t>Physical landscape</a:t>
            </a:r>
          </a:p>
          <a:p>
            <a:pPr eaLnBrk="1" hangingPunct="1"/>
            <a:r>
              <a:rPr lang="en-US" sz="2700" smtClean="0"/>
              <a:t>How do they irrigate crops?</a:t>
            </a:r>
          </a:p>
          <a:p>
            <a:pPr eaLnBrk="1" hangingPunct="1"/>
            <a:r>
              <a:rPr lang="en-US" sz="2700" smtClean="0"/>
              <a:t>What crops do they grow?</a:t>
            </a:r>
          </a:p>
          <a:p>
            <a:pPr eaLnBrk="1" hangingPunct="1"/>
            <a:r>
              <a:rPr lang="en-US" sz="2700" smtClean="0"/>
              <a:t>How do they trade, over land, rivers, seas?</a:t>
            </a:r>
          </a:p>
          <a:p>
            <a:pPr eaLnBrk="1" hangingPunct="1"/>
            <a:r>
              <a:rPr lang="en-US" sz="2700" smtClean="0"/>
              <a:t>How do they interact with the environment?</a:t>
            </a:r>
          </a:p>
          <a:p>
            <a:pPr eaLnBrk="1" hangingPunct="1"/>
            <a:r>
              <a:rPr lang="en-US" sz="2700" smtClean="0"/>
              <a:t>Many more questions to ask………</a:t>
            </a:r>
          </a:p>
          <a:p>
            <a:pPr eaLnBrk="1" hangingPunct="1"/>
            <a:endParaRPr lang="en-US" sz="2700" smtClean="0"/>
          </a:p>
          <a:p>
            <a:pPr eaLnBrk="1" hangingPunct="1">
              <a:buFont typeface="Wingdings" pitchFamily="2" charset="2"/>
              <a:buNone/>
            </a:pPr>
            <a:endParaRPr lang="en-US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Essay Question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/>
              <a:t>At the end of this unit part of your test will be  to answer the following essay question </a:t>
            </a:r>
          </a:p>
          <a:p>
            <a:pPr algn="ctr" eaLnBrk="1" hangingPunct="1"/>
            <a:r>
              <a:rPr lang="en-US" smtClean="0"/>
              <a:t>How did geography effect the development of early civilizations?</a:t>
            </a:r>
            <a:endParaRPr lang="en-US" sz="4000" smtClean="0"/>
          </a:p>
          <a:p>
            <a:pPr algn="ctr" eaLnBrk="1" hangingPunct="1"/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to do:  Plan and Organize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/>
              <a:t>Begin to gather your facts:  You will take notes on civilizations in each of the 4 river valleys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As you copy notes underline anything that you see that has to do with geography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Begin to organize these facts into categories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Try to find several common themes that all the areas share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You will be allowed to bring in your organized notes to compose this essay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You will have 1 class period to compose your response to this question.  You must complete this essay in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73025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7315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*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*</a:t>
            </a:r>
          </a:p>
        </p:txBody>
      </p:sp>
      <p:sp>
        <p:nvSpPr>
          <p:cNvPr id="27652" name="Oval 4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</a:p>
        </p:txBody>
      </p:sp>
      <p:sp>
        <p:nvSpPr>
          <p:cNvPr id="2355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46288" y="2511425"/>
            <a:ext cx="1741487" cy="38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22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SECTION 1</a:t>
            </a:r>
          </a:p>
        </p:txBody>
      </p:sp>
      <p:sp>
        <p:nvSpPr>
          <p:cNvPr id="23560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046288" y="3073400"/>
            <a:ext cx="1741487" cy="38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22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SECTION 2</a:t>
            </a:r>
          </a:p>
        </p:txBody>
      </p:sp>
      <p:sp>
        <p:nvSpPr>
          <p:cNvPr id="23561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046288" y="3606800"/>
            <a:ext cx="1741487" cy="38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22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SECTION 3</a:t>
            </a:r>
          </a:p>
        </p:txBody>
      </p:sp>
      <p:sp>
        <p:nvSpPr>
          <p:cNvPr id="23562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046288" y="4140200"/>
            <a:ext cx="1741487" cy="38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22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SECTION 4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3848100" y="2503488"/>
            <a:ext cx="3287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City-States in Mesopotamia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3848100" y="3079750"/>
            <a:ext cx="252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Pyramids on the Nile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848100" y="3590925"/>
            <a:ext cx="328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Planned Cities on the Indus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3848100" y="4130675"/>
            <a:ext cx="2967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River Dynasties in China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2" name="Rectangle 15">
            <a:hlinkClick r:id="rId6"/>
          </p:cNvPr>
          <p:cNvSpPr>
            <a:spLocks noChangeArrowheads="1"/>
          </p:cNvSpPr>
          <p:nvPr/>
        </p:nvSpPr>
        <p:spPr bwMode="auto">
          <a:xfrm>
            <a:off x="2981325" y="5738813"/>
            <a:ext cx="1468438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Oval 1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utoUpdateAnimBg="0"/>
      <p:bldP spid="23559" grpId="0" animBg="1" autoUpdateAnimBg="0"/>
      <p:bldP spid="23560" grpId="0" animBg="1" autoUpdateAnimBg="0"/>
      <p:bldP spid="23561" grpId="0" animBg="1" autoUpdateAnimBg="0"/>
      <p:bldP spid="23562" grpId="0" animBg="1" autoUpdateAnimBg="0"/>
      <p:bldP spid="23563" grpId="0" autoUpdateAnimBg="0"/>
      <p:bldP spid="23564" grpId="0" autoUpdateAnimBg="0"/>
      <p:bldP spid="23565" grpId="0" autoUpdateAnimBg="0"/>
      <p:bldP spid="23566" grpId="0" autoUpdateAnimBg="0"/>
      <p:bldP spid="235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90800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sz="5600" b="1" smtClean="0">
                <a:latin typeface="BernhardFashion BT" pitchFamily="82" charset="0"/>
              </a:rPr>
              <a:t>Four Early River Valley Civilizations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endParaRPr lang="en-US" sz="3000" smtClean="0">
              <a:latin typeface="BernhardFashion BT" pitchFamily="82" charset="0"/>
            </a:endParaRPr>
          </a:p>
        </p:txBody>
      </p:sp>
      <p:pic>
        <p:nvPicPr>
          <p:cNvPr id="28676" name="Picture 4" descr="indu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04800"/>
            <a:ext cx="406717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7315200" y="24384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BernhardFashion BT" pitchFamily="82" charset="0"/>
              </a:rPr>
              <a:t>Indus River</a:t>
            </a:r>
          </a:p>
        </p:txBody>
      </p:sp>
      <p:pic>
        <p:nvPicPr>
          <p:cNvPr id="28678" name="Picture 6" descr="nile7"/>
          <p:cNvPicPr>
            <a:picLocks noChangeAspect="1" noChangeArrowheads="1"/>
          </p:cNvPicPr>
          <p:nvPr/>
        </p:nvPicPr>
        <p:blipFill>
          <a:blip r:embed="rId3" cstate="print"/>
          <a:srcRect l="3999" t="8333" r="4266" b="5556"/>
          <a:stretch>
            <a:fillRect/>
          </a:stretch>
        </p:blipFill>
        <p:spPr bwMode="auto">
          <a:xfrm>
            <a:off x="4343400" y="3886200"/>
            <a:ext cx="4191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7391400" y="60198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BernhardFashion BT" pitchFamily="82" charset="0"/>
              </a:rPr>
              <a:t>Nile River</a:t>
            </a:r>
          </a:p>
        </p:txBody>
      </p:sp>
      <p:pic>
        <p:nvPicPr>
          <p:cNvPr id="28680" name="Picture 8" descr="TIGR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396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09600" y="6156325"/>
            <a:ext cx="213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BernhardFashion BT" pitchFamily="82" charset="0"/>
              </a:rPr>
              <a:t>Tigris-Euphrates River</a:t>
            </a:r>
          </a:p>
        </p:txBody>
      </p:sp>
      <p:pic>
        <p:nvPicPr>
          <p:cNvPr id="28682" name="Picture 10" descr="yellowri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0"/>
            <a:ext cx="35909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0" y="381000"/>
            <a:ext cx="152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BernhardFashion BT" pitchFamily="82" charset="0"/>
              </a:rPr>
              <a:t>Huang-He River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0" y="152400"/>
            <a:ext cx="891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800" b="1">
              <a:solidFill>
                <a:srgbClr val="000099"/>
              </a:solidFill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8382000" cy="1524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600" b="0" smtClean="0">
                <a:solidFill>
                  <a:srgbClr val="003399"/>
                </a:solidFill>
              </a:rPr>
              <a:t>City-States in Mesopotamia</a:t>
            </a:r>
            <a:br>
              <a:rPr lang="en-US" sz="3600" b="0" smtClean="0">
                <a:solidFill>
                  <a:srgbClr val="003399"/>
                </a:solidFill>
              </a:rPr>
            </a:br>
            <a:r>
              <a:rPr lang="en-US" sz="4800" b="0" smtClean="0">
                <a:solidFill>
                  <a:srgbClr val="003399"/>
                </a:solidFill>
              </a:rPr>
              <a:t/>
            </a:r>
            <a:br>
              <a:rPr lang="en-US" sz="4800" b="0" smtClean="0">
                <a:solidFill>
                  <a:srgbClr val="003399"/>
                </a:solidFill>
              </a:rPr>
            </a:br>
            <a:endParaRPr lang="en-US" sz="4800" b="0" smtClean="0">
              <a:solidFill>
                <a:srgbClr val="003399"/>
              </a:solidFill>
            </a:endParaRP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066800"/>
            <a:ext cx="6781800" cy="4648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smtClean="0">
                <a:solidFill>
                  <a:srgbClr val="000099"/>
                </a:solidFill>
              </a:rPr>
              <a:t>The Fertile Crescent</a:t>
            </a:r>
            <a:endParaRPr lang="en-US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000099"/>
                </a:solidFill>
              </a:rPr>
              <a:t>•	</a:t>
            </a:r>
            <a:r>
              <a:rPr lang="en-US" b="1" smtClean="0">
                <a:solidFill>
                  <a:srgbClr val="000099"/>
                </a:solidFill>
              </a:rPr>
              <a:t>Fertile Crescent</a:t>
            </a:r>
            <a:r>
              <a:rPr lang="en-US" smtClean="0">
                <a:solidFill>
                  <a:srgbClr val="000099"/>
                </a:solidFill>
              </a:rPr>
              <a:t>—arc of land between Persian Gulf and Mediterranean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000099"/>
                </a:solidFill>
              </a:rPr>
              <a:t>•Includes </a:t>
            </a:r>
            <a:r>
              <a:rPr lang="en-US" b="1" smtClean="0">
                <a:solidFill>
                  <a:srgbClr val="000099"/>
                </a:solidFill>
              </a:rPr>
              <a:t>Mesopotamia</a:t>
            </a:r>
            <a:r>
              <a:rPr lang="en-US" smtClean="0">
                <a:solidFill>
                  <a:srgbClr val="000099"/>
                </a:solidFill>
              </a:rPr>
              <a:t>—“land between the   rivers”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000099"/>
                </a:solidFill>
              </a:rPr>
              <a:t>	—a fertile plain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000099"/>
                </a:solidFill>
              </a:rPr>
              <a:t>•Tigris and Euphrates rivers flood once a year, leaving rich soil.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 rot="21449318" flipV="1">
            <a:off x="896938" y="595313"/>
            <a:ext cx="7407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endParaRPr lang="en-US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1. floods are unpredictable; sometimes no rain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2.  land offers no barriers to invasion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3. land has few natural resources; building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materials scarce</a:t>
            </a:r>
          </a:p>
          <a:p>
            <a:pPr eaLnBrk="1" hangingPunct="1">
              <a:defRPr/>
            </a:pP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36874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1384300"/>
          </a:xfrm>
        </p:spPr>
        <p:txBody>
          <a:bodyPr/>
          <a:lstStyle/>
          <a:p>
            <a:pPr>
              <a:defRPr/>
            </a:pPr>
            <a: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Environment poses 3 disadvantages</a:t>
            </a:r>
            <a:r>
              <a:rPr lang="en-US" sz="4000" smtClean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Solving Problems Through Organization</a:t>
            </a:r>
            <a: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40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Sumerians worked together; find solutions 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environmental challenges: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build irrigation ditches to control water and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produce crops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build walled cities for defense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trade grain, cloth, and tools for raw materials—stone, wood metal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Organization, leadership, and laws 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beginning of civilization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Sumerian City-States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Each is a </a:t>
            </a: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city-state</a:t>
            </a: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—an independent political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unit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Sumer city-states Uruk, Kish, Lagash, Umma,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and Ur</a:t>
            </a: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Each city has temple and ziggurat; priests appeal to gods</a:t>
            </a:r>
          </a:p>
          <a:p>
            <a:pPr eaLnBrk="1" hangingPunct="1"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153400" cy="22225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Priests and Rulers Share Control</a:t>
            </a:r>
            <a:r>
              <a:rPr lang="en-U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</a:t>
            </a: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Sumer’s early governments a theocracy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3638"/>
            <a:ext cx="8229600" cy="366236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Spread of Cities</a:t>
            </a: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	By 2500 B.C. many new cities in Fertile Crescent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Sumerians exchange products and ideas with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other cultures</a:t>
            </a:r>
          </a:p>
          <a:p>
            <a:pPr eaLnBrk="1" hangingPunct="1">
              <a:defRPr/>
            </a:pP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Cultural diffusion</a:t>
            </a: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—process of one culture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spreading to others</a:t>
            </a:r>
          </a:p>
          <a:p>
            <a:pPr eaLnBrk="1" hangingPunct="1"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pPr eaLnBrk="1" hangingPunct="1"/>
            <a:r>
              <a:rPr lang="en-US" smtClean="0"/>
              <a:t>UR’s 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57200" y="0"/>
            <a:ext cx="82296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>UR’S</a:t>
            </a:r>
            <a:br>
              <a:rPr lang="en-US" sz="40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> Artifacts</a:t>
            </a:r>
          </a:p>
        </p:txBody>
      </p:sp>
      <p:pic>
        <p:nvPicPr>
          <p:cNvPr id="34820" name="Picture 5" descr="Ur ziggarut reconstru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46672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6" descr="Board Game from Ur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r="1233"/>
          <a:stretch>
            <a:fillRect/>
          </a:stretch>
        </p:blipFill>
        <p:spPr bwMode="auto">
          <a:xfrm>
            <a:off x="5924550" y="3810000"/>
            <a:ext cx="32194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7" descr="Mesop-Ur-Helmet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5943600" y="0"/>
            <a:ext cx="3200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8" descr="Sumerian Statuette-3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80975" y="0"/>
            <a:ext cx="2681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9" descr="Gilgamesh"/>
          <p:cNvPicPr>
            <a:picLocks noChangeAspect="1" noChangeArrowheads="1"/>
          </p:cNvPicPr>
          <p:nvPr/>
        </p:nvPicPr>
        <p:blipFill>
          <a:blip r:embed="rId6" cstate="print"/>
          <a:srcRect l="19664" t="4349" b="3044"/>
          <a:stretch>
            <a:fillRect/>
          </a:stretch>
        </p:blipFill>
        <p:spPr bwMode="auto">
          <a:xfrm>
            <a:off x="2590800" y="3657600"/>
            <a:ext cx="3632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800" b="1" smtClean="0">
                <a:solidFill>
                  <a:srgbClr val="FCC186"/>
                </a:solidFill>
              </a:rPr>
              <a:t>Gilgamesh Epic Tablet:</a:t>
            </a:r>
            <a:br>
              <a:rPr lang="en-US" sz="2800" b="1" smtClean="0">
                <a:solidFill>
                  <a:srgbClr val="FCC186"/>
                </a:solidFill>
              </a:rPr>
            </a:br>
            <a:r>
              <a:rPr lang="en-US" sz="2800" b="1" smtClean="0">
                <a:solidFill>
                  <a:srgbClr val="FCC186"/>
                </a:solidFill>
              </a:rPr>
              <a:t>Flood Story written in cuneiform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endParaRPr lang="en-US" sz="4000" b="1">
              <a:solidFill>
                <a:srgbClr val="FCC186"/>
              </a:solidFill>
              <a:latin typeface="Times New Roman" pitchFamily="18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50000"/>
              </a:spcBef>
              <a:buClr>
                <a:schemeClr val="bg1"/>
              </a:buClr>
              <a:buSzPct val="75000"/>
              <a:buFont typeface="Wingdings" pitchFamily="2" charset="2"/>
              <a:buNone/>
            </a:pPr>
            <a:endParaRPr lang="en-US" sz="2700" b="1">
              <a:solidFill>
                <a:srgbClr val="FCC186"/>
              </a:solidFill>
              <a:latin typeface="Arial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700">
              <a:latin typeface="Arial" pitchFamily="34" charset="0"/>
            </a:endParaRPr>
          </a:p>
        </p:txBody>
      </p:sp>
      <p:pic>
        <p:nvPicPr>
          <p:cNvPr id="35846" name="Picture 7" descr="Gilgamesh epic - flood tablet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0" y="1524000"/>
            <a:ext cx="830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008000"/>
                </a:solidFill>
              </a:rPr>
              <a:t>polytheism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Religion of Many Gods</a:t>
            </a:r>
            <a:endParaRPr lang="en-US" smtClean="0"/>
          </a:p>
          <a:p>
            <a:pPr eaLnBrk="1" hangingPunct="1"/>
            <a:r>
              <a:rPr lang="en-US" smtClean="0"/>
              <a:t>Gods are thought to control forces of nature</a:t>
            </a:r>
          </a:p>
          <a:p>
            <a:pPr eaLnBrk="1" hangingPunct="1"/>
            <a:r>
              <a:rPr lang="en-US" smtClean="0"/>
              <a:t>Gods behave as humans do, but people are gods’ servants</a:t>
            </a:r>
          </a:p>
          <a:p>
            <a:pPr eaLnBrk="1" hangingPunct="1"/>
            <a:r>
              <a:rPr lang="en-US" smtClean="0"/>
              <a:t>Life after death is bleak and gloomy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Sumerian Science and Technology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700" smtClean="0"/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•	Sumerians invent wheel, sail, and plow; first to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	use bronze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•	Make advances in arithmetic and geometry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•	Develop arches, columns, ramps and pyramids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	for building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•	Have complex system of writing—cuneiform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•	Study astronomy, chemistry, medicine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CUNEIFORM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Rectangle 8"/>
          <p:cNvSpPr>
            <a:spLocks noChangeArrowheads="1"/>
          </p:cNvSpPr>
          <p:nvPr/>
        </p:nvSpPr>
        <p:spPr bwMode="auto">
          <a:xfrm>
            <a:off x="1219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endParaRPr lang="en-US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38917" name="Picture 9" descr="Cuneiform-1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609600" y="1698625"/>
            <a:ext cx="4625975" cy="317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0" descr="mesopotamia_writing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l="4167" r="3819"/>
          <a:stretch>
            <a:fillRect/>
          </a:stretch>
        </p:blipFill>
        <p:spPr bwMode="auto">
          <a:xfrm>
            <a:off x="685800" y="4441825"/>
            <a:ext cx="342900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1" descr="chart-Development of Cuneiform"/>
          <p:cNvPicPr>
            <a:picLocks noChangeAspect="1" noChangeArrowheads="1"/>
          </p:cNvPicPr>
          <p:nvPr/>
        </p:nvPicPr>
        <p:blipFill>
          <a:blip r:embed="rId4" cstate="print">
            <a:lum bright="-12000" contrast="30000"/>
          </a:blip>
          <a:srcRect l="1492" r="1492" b="6468"/>
          <a:stretch>
            <a:fillRect/>
          </a:stretch>
        </p:blipFill>
        <p:spPr bwMode="auto">
          <a:xfrm>
            <a:off x="5334000" y="1143000"/>
            <a:ext cx="4038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540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  <a:latin typeface="Nuptial BT" charset="0"/>
              </a:rPr>
              <a:t>Innovations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  <a:latin typeface="Nuptial BT" charset="0"/>
              </a:rPr>
              <a:t> </a:t>
            </a:r>
            <a:endParaRPr lang="en-US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457200" y="1219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3100">
              <a:latin typeface="Arial" pitchFamily="34" charset="0"/>
            </a:endParaRP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381000" y="1568450"/>
            <a:ext cx="7315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00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3994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**</a:t>
            </a:r>
          </a:p>
        </p:txBody>
      </p:sp>
      <p:sp>
        <p:nvSpPr>
          <p:cNvPr id="247817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Arithmetic and Geometry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They developed a number system with a base of 60.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Architectural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Arches, columns, ramps, and the pyramid shape of the ziggurats permanently influenced Mesopotamian civilization.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Cuneiform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666633"/>
                  </a:outerShdw>
                </a:effectLst>
              </a:rPr>
              <a:t>Sumerians created a writing system.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smtClean="0"/>
          </a:p>
        </p:txBody>
      </p:sp>
      <p:pic>
        <p:nvPicPr>
          <p:cNvPr id="39943" name="Picture 11" descr="cuneifo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81200"/>
            <a:ext cx="381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335213" y="0"/>
            <a:ext cx="3938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Arial" pitchFamily="34" charset="0"/>
              </a:rPr>
              <a:t>The First Empire Builders</a:t>
            </a: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6854825" y="6151563"/>
            <a:ext cx="1354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3399"/>
                </a:solidFill>
                <a:latin typeface="Arial" pitchFamily="34" charset="0"/>
              </a:rPr>
              <a:t>Continued . . 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1600200" y="2362200"/>
            <a:ext cx="612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5305" name="Oval 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40969" name="Group 10"/>
          <p:cNvGrpSpPr>
            <a:grpSpLocks/>
          </p:cNvGrpSpPr>
          <p:nvPr/>
        </p:nvGrpSpPr>
        <p:grpSpPr bwMode="auto">
          <a:xfrm>
            <a:off x="1708150" y="793750"/>
            <a:ext cx="658813" cy="638175"/>
            <a:chOff x="2880" y="1776"/>
            <a:chExt cx="415" cy="402"/>
          </a:xfrm>
        </p:grpSpPr>
        <p:sp>
          <p:nvSpPr>
            <p:cNvPr id="40975" name="Text Box 11"/>
            <p:cNvSpPr txBox="1">
              <a:spLocks noChangeArrowheads="1"/>
            </p:cNvSpPr>
            <p:nvPr/>
          </p:nvSpPr>
          <p:spPr bwMode="auto">
            <a:xfrm>
              <a:off x="2880" y="1776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40976" name="Oval 12"/>
            <p:cNvSpPr>
              <a:spLocks noChangeArrowheads="1"/>
            </p:cNvSpPr>
            <p:nvPr/>
          </p:nvSpPr>
          <p:spPr bwMode="auto">
            <a:xfrm>
              <a:off x="2989" y="190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7" name="Text Box 13"/>
            <p:cNvSpPr txBox="1">
              <a:spLocks noChangeArrowheads="1"/>
            </p:cNvSpPr>
            <p:nvPr/>
          </p:nvSpPr>
          <p:spPr bwMode="auto">
            <a:xfrm>
              <a:off x="2985" y="1890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55310" name="AutoShape 14">
            <a:hlinkClick r:id="rId2"/>
          </p:cNvPr>
          <p:cNvSpPr>
            <a:spLocks noChangeArrowheads="1"/>
          </p:cNvSpPr>
          <p:nvPr/>
        </p:nvSpPr>
        <p:spPr bwMode="auto">
          <a:xfrm>
            <a:off x="7599363" y="2403475"/>
            <a:ext cx="1179512" cy="322263"/>
          </a:xfrm>
          <a:prstGeom prst="roundRect">
            <a:avLst>
              <a:gd name="adj" fmla="val 16667"/>
            </a:avLst>
          </a:prstGeom>
          <a:solidFill>
            <a:srgbClr val="F1DA87"/>
          </a:solidFill>
          <a:ln w="19050">
            <a:solidFill>
              <a:srgbClr val="CC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100" b="1">
                <a:solidFill>
                  <a:srgbClr val="CC6600"/>
                </a:solidFill>
                <a:latin typeface="Arial" pitchFamily="34" charset="0"/>
              </a:rPr>
              <a:t>Sargon</a:t>
            </a:r>
          </a:p>
        </p:txBody>
      </p:sp>
      <p:pic>
        <p:nvPicPr>
          <p:cNvPr id="4097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-304800"/>
            <a:ext cx="2762250" cy="25638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sp>
        <p:nvSpPr>
          <p:cNvPr id="55312" name="Rectangle 16"/>
          <p:cNvSpPr>
            <a:spLocks noGrp="1" noChangeArrowheads="1"/>
          </p:cNvSpPr>
          <p:nvPr>
            <p:ph type="title"/>
          </p:nvPr>
        </p:nvSpPr>
        <p:spPr>
          <a:xfrm flipH="1">
            <a:off x="8686800" y="277813"/>
            <a:ext cx="76200" cy="103187"/>
          </a:xfrm>
        </p:spPr>
        <p:txBody>
          <a:bodyPr/>
          <a:lstStyle/>
          <a:p>
            <a:pPr eaLnBrk="1" hangingPunct="1">
              <a:defRPr/>
            </a:pPr>
            <a:endParaRPr lang="en-US" sz="4000" smtClean="0"/>
          </a:p>
        </p:txBody>
      </p:sp>
      <p:sp>
        <p:nvSpPr>
          <p:cNvPr id="55313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8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Sargon of Akkad</a:t>
            </a:r>
            <a:endParaRPr lang="en-US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	Around 2350 B.C., Sargon from Akkad defeats city-states of Sumer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	Creates first </a:t>
            </a:r>
            <a:r>
              <a:rPr lang="en-US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empire</a:t>
            </a: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—independent states under	control of one leader: United all Mesopotamia city states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	His dynasty lasts about 200 years</a:t>
            </a:r>
            <a:r>
              <a:rPr lang="en-US" sz="2400" b="1" i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*  Akkadians used own language but adopted Sumerian religious and  farming practices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Sargon dies and so does his empire soon after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  <p:sp>
        <p:nvSpPr>
          <p:cNvPr id="40974" name="Rectangle 18"/>
          <p:cNvSpPr>
            <a:spLocks noChangeArrowheads="1"/>
          </p:cNvSpPr>
          <p:nvPr/>
        </p:nvSpPr>
        <p:spPr bwMode="auto">
          <a:xfrm>
            <a:off x="304800" y="1066800"/>
            <a:ext cx="6019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Time of War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•From 3000 to 2000 B.C.E.  city-states at constant war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  <p:bldP spid="55302" grpId="0" autoUpdateAnimBg="0"/>
      <p:bldP spid="55304" grpId="0" autoUpdateAnimBg="0"/>
      <p:bldP spid="55305" grpId="0" animBg="1"/>
      <p:bldP spid="55310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p-Akkadian Empire"/>
          <p:cNvPicPr>
            <a:picLocks noChangeAspect="1" noChangeArrowheads="1"/>
          </p:cNvPicPr>
          <p:nvPr>
            <p:ph type="title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407988" y="1066800"/>
            <a:ext cx="8355012" cy="5334000"/>
          </a:xfr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81000" y="304800"/>
            <a:ext cx="6477000" cy="137318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The World’s First Empire [Akkadians]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sz="32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295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Babylonian Empire</a:t>
            </a: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447800"/>
            <a:ext cx="6400800" cy="4191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Amorites also called nomadic warriors, take control of region around 2000 B.C.</a:t>
            </a:r>
          </a:p>
          <a:p>
            <a:pPr eaLnBrk="1" hangingPunct="1">
              <a:defRPr/>
            </a:pPr>
            <a:r>
              <a:rPr lang="en-US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Make Babylon, on Euphrates River, the capital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</a:rPr>
              <a:t>BABYLONIAN WRITING</a:t>
            </a:r>
          </a:p>
        </p:txBody>
      </p:sp>
      <p:pic>
        <p:nvPicPr>
          <p:cNvPr id="44035" name="Picture 3" descr="Babylonian_symbols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1619250" y="2281238"/>
            <a:ext cx="5905500" cy="3360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85750" y="155575"/>
            <a:ext cx="8629650" cy="45720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685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200" b="1" i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Hammurabi: </a:t>
            </a:r>
            <a:r>
              <a:rPr lang="en-US" sz="32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brought all of Mesopotamia under his control.</a:t>
            </a:r>
            <a:br>
              <a:rPr lang="en-US" sz="32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32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32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32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55626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City of Babylon becomes major trade center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**Hammurabi’s Law Code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Hammurabi’s greatest achievement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*Collected laws from city-states and created a law code for entire region engraved in stone and made public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•</a:t>
            </a: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282 sections mostly dealing with  daily life:  specific punishments for actions </a:t>
            </a: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**Set different punishments depending on social class, gender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Strong government to increase economic prosperity of people</a:t>
            </a: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b="1" i="1" u="sng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Hammurabi’s Code was the first written law code</a:t>
            </a:r>
          </a:p>
        </p:txBody>
      </p:sp>
      <p:pic>
        <p:nvPicPr>
          <p:cNvPr id="46083" name="Picture 3" descr="Hammurabi Code-total stele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1447800"/>
            <a:ext cx="4413250" cy="4826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774825" y="457200"/>
            <a:ext cx="7064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3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Oval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1708150" y="793750"/>
            <a:ext cx="658813" cy="517525"/>
            <a:chOff x="2880" y="1776"/>
            <a:chExt cx="415" cy="326"/>
          </a:xfrm>
        </p:grpSpPr>
        <p:sp>
          <p:nvSpPr>
            <p:cNvPr id="47114" name="Text Box 9"/>
            <p:cNvSpPr txBox="1">
              <a:spLocks noChangeArrowheads="1"/>
            </p:cNvSpPr>
            <p:nvPr/>
          </p:nvSpPr>
          <p:spPr bwMode="auto">
            <a:xfrm>
              <a:off x="2880" y="1776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47115" name="Oval 10"/>
            <p:cNvSpPr>
              <a:spLocks noChangeArrowheads="1"/>
            </p:cNvSpPr>
            <p:nvPr/>
          </p:nvSpPr>
          <p:spPr bwMode="auto">
            <a:xfrm>
              <a:off x="2989" y="190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6" name="Text Box 11"/>
            <p:cNvSpPr txBox="1">
              <a:spLocks noChangeArrowheads="1"/>
            </p:cNvSpPr>
            <p:nvPr/>
          </p:nvSpPr>
          <p:spPr bwMode="auto">
            <a:xfrm>
              <a:off x="2985" y="1890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1</a:t>
              </a:r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614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 i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Babylonian Society</a:t>
            </a:r>
          </a:p>
        </p:txBody>
      </p:sp>
      <p:sp>
        <p:nvSpPr>
          <p:cNvPr id="614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371600"/>
            <a:ext cx="6400800" cy="5334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b="1" i="1" u="sng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Social Classes:  </a:t>
            </a: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Kings, </a:t>
            </a: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priests, </a:t>
            </a: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nobles </a:t>
            </a: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artisans, merchants, scribes, farmers, slaves</a:t>
            </a:r>
          </a:p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Slaves are those captured in war</a:t>
            </a:r>
          </a:p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autoUpdateAnimBg="0"/>
      <p:bldP spid="614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80975" y="536575"/>
            <a:ext cx="7115175" cy="228758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endParaRPr lang="en-US" sz="4800" b="1">
              <a:solidFill>
                <a:srgbClr val="000000"/>
              </a:solidFill>
              <a:latin typeface="Arial" pitchFamily="34" charset="0"/>
            </a:endParaRPr>
          </a:p>
          <a:p>
            <a:pPr algn="ctr" eaLnBrk="1" hangingPunct="1"/>
            <a:endParaRPr lang="en-US" sz="4800" b="1">
              <a:solidFill>
                <a:srgbClr val="000000"/>
              </a:solidFill>
              <a:latin typeface="Arial" pitchFamily="34" charset="0"/>
            </a:endParaRPr>
          </a:p>
          <a:p>
            <a:pPr algn="ctr" eaLnBrk="1" hangingPunct="1"/>
            <a:endParaRPr lang="en-US" sz="4800">
              <a:solidFill>
                <a:srgbClr val="000000"/>
              </a:solidFill>
              <a:latin typeface="Arial Rounded MT Bold" pitchFamily="34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90500" y="2468563"/>
            <a:ext cx="6667500" cy="119062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___________________________________________________</a:t>
            </a:r>
          </a:p>
          <a:p>
            <a:pPr eaLnBrk="1" hangingPunct="1"/>
            <a:endParaRPr lang="en-US">
              <a:latin typeface="Arial" pitchFamily="34" charset="0"/>
            </a:endParaRPr>
          </a:p>
          <a:p>
            <a:pPr eaLnBrk="1" hangingPunct="1"/>
            <a:endParaRPr lang="en-US">
              <a:latin typeface="Arial" pitchFamily="34" charset="0"/>
            </a:endParaRPr>
          </a:p>
          <a:p>
            <a:pPr algn="ctr" eaLnBrk="1" hangingPunct="1"/>
            <a:endParaRPr lang="en-US">
              <a:latin typeface="Arial" pitchFamily="34" charset="0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Assyrians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5029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civilization is remembered for their great fighting ability and their great cruelty.  Assyrian rule peaked about 650 BCE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838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4700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Chaldean</a:t>
            </a:r>
            <a:r>
              <a:rPr lang="en-US" sz="47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civilization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95400"/>
            <a:ext cx="8686800" cy="55626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*</a:t>
            </a:r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381000" y="167640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 sz="51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73739" name="Rectangle 11"/>
          <p:cNvSpPr>
            <a:spLocks noChangeArrowheads="1"/>
          </p:cNvSpPr>
          <p:nvPr/>
        </p:nvSpPr>
        <p:spPr bwMode="auto">
          <a:xfrm>
            <a:off x="381000" y="1676400"/>
            <a:ext cx="8229600" cy="585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  <a:defRPr/>
            </a:pPr>
            <a:r>
              <a:rPr 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began about 600BCE interested in astronomy, </a:t>
            </a:r>
            <a:r>
              <a:rPr lang="en-US" sz="3200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Chaldeans</a:t>
            </a:r>
            <a:r>
              <a:rPr 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named the days of the week after planets: Saturn: Saturday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  <a:defRPr/>
            </a:pPr>
            <a:r>
              <a:rPr 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Monday  moon day  Sunday : Sun day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  <a:defRPr/>
            </a:pPr>
            <a:r>
              <a:rPr 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Ruled by Nebuchadnezzar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Hanging Gardens  of Babylon built by Nebuchadnezzer, ruler of the Chaldeans</a:t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5017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Persian</a:t>
            </a:r>
            <a: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Civilization 550 BCE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East of Mesopotamia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Great Rulers of Persia: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Cyrus the Great and Darius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Great Empire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Built Roads: Had Mail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**Persia is now the country of Iran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428625" y="2133600"/>
            <a:ext cx="8715375" cy="30130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 u="sng">
                <a:latin typeface="Arial" pitchFamily="34" charset="0"/>
              </a:rPr>
              <a:t>1. Sumerians:  first known Mesopotamian Civilization</a:t>
            </a:r>
          </a:p>
          <a:p>
            <a:pPr eaLnBrk="1" hangingPunct="1"/>
            <a:r>
              <a:rPr lang="en-US" sz="2400" b="1" u="sng">
                <a:latin typeface="Arial" pitchFamily="34" charset="0"/>
              </a:rPr>
              <a:t>2.  Akkadians:  Lead by Sargon: first empire builders</a:t>
            </a:r>
          </a:p>
          <a:p>
            <a:pPr eaLnBrk="1" hangingPunct="1"/>
            <a:r>
              <a:rPr lang="en-US" sz="2400" b="1" u="sng">
                <a:latin typeface="Arial" pitchFamily="34" charset="0"/>
              </a:rPr>
              <a:t>3.  Babylonians: lead by Hammurabi first written law code</a:t>
            </a:r>
          </a:p>
          <a:p>
            <a:pPr eaLnBrk="1" hangingPunct="1"/>
            <a:r>
              <a:rPr lang="en-US" sz="2400" b="1" u="sng">
                <a:latin typeface="Arial" pitchFamily="34" charset="0"/>
              </a:rPr>
              <a:t>4.  Assyrians:  Known for extreme cruelty; great warriors</a:t>
            </a:r>
          </a:p>
          <a:p>
            <a:pPr eaLnBrk="1" hangingPunct="1"/>
            <a:r>
              <a:rPr lang="en-US" sz="2400" b="1" u="sng">
                <a:latin typeface="Arial" pitchFamily="34" charset="0"/>
              </a:rPr>
              <a:t>5.  Chaldeans: known for studying astronomy: named a few days of the week</a:t>
            </a:r>
          </a:p>
          <a:p>
            <a:pPr eaLnBrk="1" hangingPunct="1"/>
            <a:r>
              <a:rPr lang="en-US" sz="2400" b="1" u="sng">
                <a:latin typeface="Arial" pitchFamily="34" charset="0"/>
              </a:rPr>
              <a:t>6.  Persians: great empire lead by Daruis and Cyrus the Great and  known for building roads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u="sng" smtClean="0"/>
              <a:t>Chronological list of Mesopotamian Civilizations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Section 1 is completed, make sure to organize for essay question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How did geography effect the development of the Mesopotamian civilizations???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8"/>
          <p:cNvSpPr>
            <a:spLocks noChangeArrowheads="1"/>
          </p:cNvSpPr>
          <p:nvPr/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>How did geography effect the development of early civilizations?</a:t>
            </a:r>
          </a:p>
        </p:txBody>
      </p:sp>
      <p:sp>
        <p:nvSpPr>
          <p:cNvPr id="54275" name="Rectangle 9"/>
          <p:cNvSpPr>
            <a:spLocks noChangeArrowheads="1"/>
          </p:cNvSpPr>
          <p:nvPr/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Location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Climate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Physical landscape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irrigate crops?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What crops do they grow?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trade, over land, rivers, seas?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interact with the environment?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Many more questions to ask………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700">
              <a:latin typeface="Arial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7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H_sectionopener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Oval 3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431213" y="111125"/>
            <a:ext cx="361950" cy="3619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Oval 4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197" name="Text Box 5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55302" name="AutoShape 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7896225" y="0"/>
            <a:ext cx="460375" cy="57626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1370013" y="3500438"/>
            <a:ext cx="5791200" cy="15525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Arial" pitchFamily="34" charset="0"/>
              </a:rPr>
              <a:t>Using mathematical knowledge and engineering skills, Egyptians build magnificent monuments to honor dead rulers.</a:t>
            </a:r>
          </a:p>
        </p:txBody>
      </p:sp>
      <p:grpSp>
        <p:nvGrpSpPr>
          <p:cNvPr id="136200" name="Group 8"/>
          <p:cNvGrpSpPr>
            <a:grpSpLocks/>
          </p:cNvGrpSpPr>
          <p:nvPr/>
        </p:nvGrpSpPr>
        <p:grpSpPr bwMode="auto">
          <a:xfrm>
            <a:off x="0" y="2397125"/>
            <a:ext cx="7380288" cy="1031875"/>
            <a:chOff x="863" y="1510"/>
            <a:chExt cx="3786" cy="650"/>
          </a:xfrm>
        </p:grpSpPr>
        <p:sp>
          <p:nvSpPr>
            <p:cNvPr id="55308" name="Text Box 9"/>
            <p:cNvSpPr txBox="1">
              <a:spLocks noChangeArrowheads="1"/>
            </p:cNvSpPr>
            <p:nvPr/>
          </p:nvSpPr>
          <p:spPr bwMode="auto">
            <a:xfrm>
              <a:off x="863" y="1510"/>
              <a:ext cx="24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003399"/>
                  </a:solidFill>
                  <a:latin typeface="Arial" pitchFamily="34" charset="0"/>
                </a:rPr>
                <a:t>Section 2</a:t>
              </a:r>
            </a:p>
          </p:txBody>
        </p:sp>
        <p:sp>
          <p:nvSpPr>
            <p:cNvPr id="55309" name="Text Box 10"/>
            <p:cNvSpPr txBox="1">
              <a:spLocks noChangeArrowheads="1"/>
            </p:cNvSpPr>
            <p:nvPr/>
          </p:nvSpPr>
          <p:spPr bwMode="auto">
            <a:xfrm>
              <a:off x="863" y="1756"/>
              <a:ext cx="378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4500" b="1">
                  <a:solidFill>
                    <a:srgbClr val="003399"/>
                  </a:solidFill>
                  <a:latin typeface="Arial" pitchFamily="34" charset="0"/>
                </a:rPr>
                <a:t>Pyramids on the Nile</a:t>
              </a:r>
            </a:p>
          </p:txBody>
        </p:sp>
      </p:grpSp>
      <p:sp>
        <p:nvSpPr>
          <p:cNvPr id="136203" name="Oval 1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5306" name="Oval 1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7459663" y="111125"/>
            <a:ext cx="361950" cy="3619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530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3213" y="781050"/>
            <a:ext cx="2066925" cy="607695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 autoUpdateAnimBg="0"/>
      <p:bldP spid="136199" grpId="0" autoUpdateAnimBg="0"/>
      <p:bldP spid="13620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Pyramids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tx1"/>
                </a:solidFill>
              </a:rPr>
              <a:t>The Geography of Egypt</a:t>
            </a:r>
          </a:p>
        </p:txBody>
      </p:sp>
      <p:sp>
        <p:nvSpPr>
          <p:cNvPr id="138254" name="Rectangle 1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smtClean="0"/>
              <a:t>Egypt’s Settlements</a:t>
            </a:r>
            <a:endParaRPr lang="en-US" sz="2400" smtClean="0"/>
          </a:p>
          <a:p>
            <a:pPr eaLnBrk="1" hangingPunct="1">
              <a:defRPr/>
            </a:pPr>
            <a:r>
              <a:rPr lang="en-US" sz="2400" smtClean="0"/>
              <a:t>•Arise along the 4,100-mile Nile River </a:t>
            </a:r>
          </a:p>
          <a:p>
            <a:pPr eaLnBrk="1" hangingPunct="1">
              <a:defRPr/>
            </a:pPr>
            <a:r>
              <a:rPr lang="en-US" sz="2400" smtClean="0"/>
              <a:t>on narrow strip of fertile land</a:t>
            </a:r>
          </a:p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138255" name="Rectangle 1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b="1" smtClean="0"/>
          </a:p>
          <a:p>
            <a:pPr eaLnBrk="1" hangingPunct="1">
              <a:defRPr/>
            </a:pPr>
            <a:r>
              <a:rPr lang="en-US" sz="2400" smtClean="0"/>
              <a:t>The Gift of the Nile</a:t>
            </a:r>
          </a:p>
          <a:p>
            <a:pPr eaLnBrk="1" hangingPunct="1">
              <a:defRPr/>
            </a:pPr>
            <a:r>
              <a:rPr lang="en-US" sz="2400" smtClean="0"/>
              <a:t>•	Yearly flooding brings water and fertile black	mud—silt (</a:t>
            </a: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inundation </a:t>
            </a:r>
            <a:r>
              <a:rPr lang="en-US" sz="2400" smtClean="0"/>
              <a:t>of the Nile)</a:t>
            </a:r>
          </a:p>
          <a:p>
            <a:pPr eaLnBrk="1" hangingPunct="1">
              <a:defRPr/>
            </a:pPr>
            <a:r>
              <a:rPr lang="en-US" sz="2400" smtClean="0"/>
              <a:t>•	Farmers build irrigation system for wheat and barley crops</a:t>
            </a:r>
          </a:p>
          <a:p>
            <a:pPr eaLnBrk="1" hangingPunct="1">
              <a:defRPr/>
            </a:pPr>
            <a:r>
              <a:rPr lang="en-US" sz="2400" smtClean="0"/>
              <a:t>•	Egyptian’s worship Nile as a god</a:t>
            </a:r>
          </a:p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57349" name="Oval 1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8257" name="Text Box 17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57351" name="Line 21"/>
          <p:cNvSpPr>
            <a:spLocks noChangeShapeType="1"/>
          </p:cNvSpPr>
          <p:nvPr/>
        </p:nvSpPr>
        <p:spPr bwMode="auto">
          <a:xfrm>
            <a:off x="1828800" y="22844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262" name="Text Box 22"/>
          <p:cNvSpPr txBox="1">
            <a:spLocks noChangeArrowheads="1"/>
          </p:cNvSpPr>
          <p:nvPr/>
        </p:nvSpPr>
        <p:spPr bwMode="auto">
          <a:xfrm>
            <a:off x="6854825" y="6151563"/>
            <a:ext cx="1354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3399"/>
                </a:solidFill>
                <a:latin typeface="Arial" pitchFamily="34" charset="0"/>
              </a:rPr>
              <a:t>Continued . . 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38263" name="Oval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7354" name="Picture 2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b="13747"/>
          <a:stretch>
            <a:fillRect/>
          </a:stretch>
        </p:blipFill>
        <p:spPr bwMode="auto">
          <a:xfrm>
            <a:off x="1524000" y="3829050"/>
            <a:ext cx="31623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57" grpId="0" autoUpdateAnimBg="0"/>
      <p:bldP spid="138262" grpId="0" autoUpdateAnimBg="0"/>
      <p:bldP spid="13826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82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C3300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4800" b="1">
                <a:solidFill>
                  <a:srgbClr val="FCC186"/>
                </a:solidFill>
                <a:latin typeface="Architect" pitchFamily="34" charset="0"/>
              </a:rPr>
              <a:t>The Annual Flooding of the Nile</a:t>
            </a:r>
          </a:p>
        </p:txBody>
      </p:sp>
      <p:pic>
        <p:nvPicPr>
          <p:cNvPr id="58371" name="Picture 3" descr="geog04b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495300" y="1762125"/>
            <a:ext cx="8153400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grpSp>
        <p:nvGrpSpPr>
          <p:cNvPr id="59396" name="Group 4"/>
          <p:cNvGrpSpPr>
            <a:grpSpLocks/>
          </p:cNvGrpSpPr>
          <p:nvPr/>
        </p:nvGrpSpPr>
        <p:grpSpPr bwMode="auto">
          <a:xfrm>
            <a:off x="1708150" y="793750"/>
            <a:ext cx="658813" cy="506413"/>
            <a:chOff x="2880" y="1344"/>
            <a:chExt cx="415" cy="319"/>
          </a:xfrm>
        </p:grpSpPr>
        <p:sp>
          <p:nvSpPr>
            <p:cNvPr id="59402" name="Text Box 5"/>
            <p:cNvSpPr txBox="1">
              <a:spLocks noChangeArrowheads="1"/>
            </p:cNvSpPr>
            <p:nvPr/>
          </p:nvSpPr>
          <p:spPr bwMode="auto">
            <a:xfrm>
              <a:off x="2880" y="1344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59403" name="Oval 6"/>
            <p:cNvSpPr>
              <a:spLocks noChangeArrowheads="1"/>
            </p:cNvSpPr>
            <p:nvPr/>
          </p:nvSpPr>
          <p:spPr bwMode="auto">
            <a:xfrm>
              <a:off x="2989" y="1471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>
              <a:off x="2993" y="1450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1774825" y="2174875"/>
            <a:ext cx="5465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2800">
              <a:latin typeface="Arial" pitchFamily="34" charset="0"/>
            </a:endParaRPr>
          </a:p>
        </p:txBody>
      </p:sp>
      <p:sp>
        <p:nvSpPr>
          <p:cNvPr id="59398" name="Line 9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24" name="Oval 1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325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9906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0" smtClean="0"/>
              <a:t>Environmental Challenges</a:t>
            </a:r>
          </a:p>
        </p:txBody>
      </p:sp>
      <p:sp>
        <p:nvSpPr>
          <p:cNvPr id="141326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1295400"/>
            <a:ext cx="6400800" cy="5257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•Light floods reduce crops, cause starvation</a:t>
            </a:r>
          </a:p>
          <a:p>
            <a:pPr eaLnBrk="1" hangingPunct="1">
              <a:defRPr/>
            </a:pPr>
            <a:r>
              <a:rPr lang="en-US" smtClean="0"/>
              <a:t>•Heavy floods destroy property; deserts isolate and protect Egyptians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autoUpdateAnimBg="0"/>
      <p:bldP spid="141320" grpId="0" autoUpdateAnimBg="0"/>
      <p:bldP spid="14132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egy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Ancient Egypt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 smtClean="0"/>
              <a:t>Upper Egypt and Lower Egypt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River area south of First Cataract is elevated,	becomes Upper Egypt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Cataract—where boulders turn Nile River into churning rapids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River area north, including Nile delta, becomes Lower Egypt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</a:t>
            </a:r>
            <a:r>
              <a:rPr lang="en-US" sz="2800" b="1" smtClean="0"/>
              <a:t>Delta</a:t>
            </a:r>
            <a:r>
              <a:rPr lang="en-US" sz="2800" smtClean="0"/>
              <a:t>—land formed by silt deposits at mouth of	river; triangular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 u="sng" smtClean="0"/>
              <a:t>Famous Pharaohs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19200"/>
            <a:ext cx="800735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b="1" smtClean="0"/>
              <a:t>  </a:t>
            </a:r>
            <a:r>
              <a:rPr lang="en-US" sz="2800" b="1" smtClean="0"/>
              <a:t>Narmer/Menes:  United Upper and Lower Egypt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Invasion from Hyksos:  Conquered Egypt Middle Kingdom with new weapons and horse drawn chariots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u="sng" smtClean="0"/>
              <a:t>Hatshepsut:</a:t>
            </a:r>
            <a:r>
              <a:rPr lang="en-US" sz="2800" b="1" smtClean="0"/>
              <a:t>  </a:t>
            </a:r>
            <a:r>
              <a:rPr lang="en-US" sz="2800" b="1" i="1" smtClean="0"/>
              <a:t>Pharaoh, stepmother to Thutmose, built elaborate funeral temple, Valley of the Kings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Amenhotep /Akhenaton (Aton): Pharaoh: Monotheism, changes name,  changed religion from polytheism to monotheism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Famous Pharaohs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Nefertiti:  Married to Akhenaton, very beautiful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Tutankhamen:  Son of Akhenaton, back to polytheism, Murdered at 18, tomb found untouched by Carter in 1922 in the Valley of the Kings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Ramses  II:  The great builder, 52 sons, ruled for 67 years, dies at 90, Empire weakens after his death, sent Moses on Exodus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smtClean="0"/>
              <a:t>Egypt falls to the </a:t>
            </a:r>
            <a:r>
              <a:rPr lang="en-US" sz="2800" b="1" u="sng" smtClean="0"/>
              <a:t>Kushites</a:t>
            </a:r>
            <a:r>
              <a:rPr lang="en-US" sz="2800" b="1" smtClean="0"/>
              <a:t> from the south and the </a:t>
            </a:r>
            <a:r>
              <a:rPr lang="en-US" sz="2800" b="1" u="sng" smtClean="0"/>
              <a:t>Libyans</a:t>
            </a:r>
            <a:r>
              <a:rPr lang="en-US" sz="2800" b="1" smtClean="0"/>
              <a:t> from the west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180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Pharaohs Rule as Gods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700" smtClean="0"/>
          </a:p>
          <a:p>
            <a:pPr eaLnBrk="1" hangingPunct="1"/>
            <a:r>
              <a:rPr lang="en-US" sz="2700" smtClean="0"/>
              <a:t>•	To the Egyptians, kings are gods; Egyptian god</a:t>
            </a:r>
          </a:p>
          <a:p>
            <a:pPr eaLnBrk="1" hangingPunct="1"/>
            <a:r>
              <a:rPr lang="en-US" sz="2700" smtClean="0"/>
              <a:t>	kings called </a:t>
            </a:r>
            <a:r>
              <a:rPr lang="en-US" sz="2700" b="1" smtClean="0">
                <a:solidFill>
                  <a:srgbClr val="008000"/>
                </a:solidFill>
              </a:rPr>
              <a:t>pharaohs</a:t>
            </a:r>
          </a:p>
          <a:p>
            <a:pPr eaLnBrk="1" hangingPunct="1"/>
            <a:r>
              <a:rPr lang="en-US" sz="2700" smtClean="0"/>
              <a:t>•	Pharaohs control religion, government, army,</a:t>
            </a:r>
          </a:p>
          <a:p>
            <a:pPr eaLnBrk="1" hangingPunct="1"/>
            <a:r>
              <a:rPr lang="en-US" sz="2700" smtClean="0"/>
              <a:t>	well-being of kingdom</a:t>
            </a:r>
          </a:p>
          <a:p>
            <a:pPr eaLnBrk="1" hangingPunct="1"/>
            <a:r>
              <a:rPr lang="en-US" sz="2700" smtClean="0"/>
              <a:t>•	Government based on religious authority—</a:t>
            </a:r>
          </a:p>
          <a:p>
            <a:pPr eaLnBrk="1" hangingPunct="1"/>
            <a:r>
              <a:rPr lang="en-US" sz="2700" smtClean="0"/>
              <a:t>	</a:t>
            </a:r>
            <a:r>
              <a:rPr lang="en-US" sz="2700" b="1" smtClean="0">
                <a:solidFill>
                  <a:srgbClr val="008000"/>
                </a:solidFill>
              </a:rPr>
              <a:t>theocracy</a:t>
            </a:r>
          </a:p>
          <a:p>
            <a:pPr eaLnBrk="1" hangingPunct="1"/>
            <a:endParaRPr lang="en-US" sz="270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5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*</a:t>
            </a:r>
          </a:p>
        </p:txBody>
      </p:sp>
      <p:sp>
        <p:nvSpPr>
          <p:cNvPr id="143376" name="Rectangle 1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smtClean="0"/>
              <a:t>King Narmer (aka Menes) Creates Egyptian Dynasty</a:t>
            </a:r>
          </a:p>
        </p:txBody>
      </p:sp>
      <p:sp>
        <p:nvSpPr>
          <p:cNvPr id="143377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•	Villages of Egypt ruled by two kingdoms—Lower Egypt, Upper Egypt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•	King </a:t>
            </a:r>
            <a:r>
              <a:rPr lang="en-US" b="1" smtClean="0"/>
              <a:t>Narmer</a:t>
            </a:r>
            <a:r>
              <a:rPr lang="en-US" smtClean="0"/>
              <a:t> unites them around 3000 B.C.; makes Memphis capital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•	Establishes first Egyptian dynasty</a:t>
            </a:r>
          </a:p>
        </p:txBody>
      </p:sp>
      <p:sp>
        <p:nvSpPr>
          <p:cNvPr id="65541" name="Oval 18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379" name="Text Box 19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65543" name="Rectangle 20"/>
          <p:cNvSpPr>
            <a:spLocks noChangeArrowheads="1"/>
          </p:cNvSpPr>
          <p:nvPr/>
        </p:nvSpPr>
        <p:spPr bwMode="auto">
          <a:xfrm>
            <a:off x="2344738" y="341313"/>
            <a:ext cx="6037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Arial" pitchFamily="34" charset="0"/>
              </a:rPr>
              <a:t>Egypt Unites into a Kingdom</a:t>
            </a:r>
          </a:p>
        </p:txBody>
      </p:sp>
      <p:sp>
        <p:nvSpPr>
          <p:cNvPr id="65544" name="Line 21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3" name="Text Box 23"/>
          <p:cNvSpPr txBox="1">
            <a:spLocks noChangeArrowheads="1"/>
          </p:cNvSpPr>
          <p:nvPr/>
        </p:nvSpPr>
        <p:spPr bwMode="auto">
          <a:xfrm>
            <a:off x="6854825" y="6151563"/>
            <a:ext cx="1354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3399"/>
                </a:solidFill>
                <a:latin typeface="Arial" pitchFamily="34" charset="0"/>
              </a:rPr>
              <a:t>Continued . . 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43384" name="Oval 2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65547" name="Group 25"/>
          <p:cNvGrpSpPr>
            <a:grpSpLocks/>
          </p:cNvGrpSpPr>
          <p:nvPr/>
        </p:nvGrpSpPr>
        <p:grpSpPr bwMode="auto">
          <a:xfrm>
            <a:off x="1708150" y="793750"/>
            <a:ext cx="658813" cy="506413"/>
            <a:chOff x="2880" y="1344"/>
            <a:chExt cx="415" cy="319"/>
          </a:xfrm>
        </p:grpSpPr>
        <p:sp>
          <p:nvSpPr>
            <p:cNvPr id="65549" name="Text Box 26"/>
            <p:cNvSpPr txBox="1">
              <a:spLocks noChangeArrowheads="1"/>
            </p:cNvSpPr>
            <p:nvPr/>
          </p:nvSpPr>
          <p:spPr bwMode="auto">
            <a:xfrm>
              <a:off x="2880" y="1344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65550" name="Oval 27"/>
            <p:cNvSpPr>
              <a:spLocks noChangeArrowheads="1"/>
            </p:cNvSpPr>
            <p:nvPr/>
          </p:nvSpPr>
          <p:spPr bwMode="auto">
            <a:xfrm>
              <a:off x="2989" y="1471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51" name="Text Box 28"/>
            <p:cNvSpPr txBox="1">
              <a:spLocks noChangeArrowheads="1"/>
            </p:cNvSpPr>
            <p:nvPr/>
          </p:nvSpPr>
          <p:spPr bwMode="auto">
            <a:xfrm>
              <a:off x="2993" y="1450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endParaRPr lang="en-US" sz="2400">
                <a:latin typeface="Arial" pitchFamily="34" charset="0"/>
              </a:endParaRPr>
            </a:p>
          </p:txBody>
        </p:sp>
      </p:grpSp>
      <p:pic>
        <p:nvPicPr>
          <p:cNvPr id="65548" name="Picture 29" descr="me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895600"/>
            <a:ext cx="38401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9" grpId="0" autoUpdateAnimBg="0"/>
      <p:bldP spid="143383" grpId="0" autoUpdateAnimBg="0"/>
      <p:bldP spid="14338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139825" y="0"/>
            <a:ext cx="7369175" cy="3667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835275" y="717550"/>
            <a:ext cx="3578225" cy="22891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b="1">
                <a:latin typeface="Arial" pitchFamily="34" charset="0"/>
              </a:rPr>
              <a:t>KING TUT:  The child king ruled Egypt more than 3,000 years ago from the of age 8 until he was 17. There have always been questions as to whether he was truly related to the pharaohs who ruled before him.</a:t>
            </a:r>
            <a:r>
              <a:rPr lang="en-US">
                <a:latin typeface="Arial" pitchFamily="34" charset="0"/>
              </a:rPr>
              <a:t> </a:t>
            </a: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438" y="3000375"/>
            <a:ext cx="3305175" cy="27336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0975" y="4686300"/>
            <a:ext cx="4991100" cy="186690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00075"/>
            <a:ext cx="2886075" cy="361950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pic>
        <p:nvPicPr>
          <p:cNvPr id="66567" name="Picture 7" descr="tut_mannequin"/>
          <p:cNvPicPr>
            <a:picLocks noChangeAspect="1" noChangeArrowheads="1"/>
          </p:cNvPicPr>
          <p:nvPr/>
        </p:nvPicPr>
        <p:blipFill>
          <a:blip r:embed="rId5" cstate="print">
            <a:lum bright="-6000"/>
          </a:blip>
          <a:srcRect/>
          <a:stretch>
            <a:fillRect/>
          </a:stretch>
        </p:blipFill>
        <p:spPr bwMode="auto">
          <a:xfrm>
            <a:off x="6296025" y="1314450"/>
            <a:ext cx="21812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QUEEN NEFERTITI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8475" y="1152525"/>
            <a:ext cx="3146425" cy="2314575"/>
          </a:xfrm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0" y="1228725"/>
            <a:ext cx="3448050" cy="532447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pic>
        <p:nvPicPr>
          <p:cNvPr id="67589" name="Picture 5" descr="Nefertiti's mummy"/>
          <p:cNvPicPr>
            <a:picLocks noChangeAspect="1" noChangeArrowheads="1"/>
          </p:cNvPicPr>
          <p:nvPr/>
        </p:nvPicPr>
        <p:blipFill>
          <a:blip r:embed="rId4" cstate="print"/>
          <a:srcRect t="11111" b="11111"/>
          <a:stretch>
            <a:fillRect/>
          </a:stretch>
        </p:blipFill>
        <p:spPr bwMode="auto">
          <a:xfrm>
            <a:off x="542925" y="3552825"/>
            <a:ext cx="40195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762000" y="2174875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2400">
              <a:latin typeface="Arial" pitchFamily="34" charset="0"/>
            </a:endParaRP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Oval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68615" name="Group 8"/>
          <p:cNvGrpSpPr>
            <a:grpSpLocks/>
          </p:cNvGrpSpPr>
          <p:nvPr/>
        </p:nvGrpSpPr>
        <p:grpSpPr bwMode="auto">
          <a:xfrm>
            <a:off x="1708150" y="793750"/>
            <a:ext cx="658813" cy="506413"/>
            <a:chOff x="2880" y="1344"/>
            <a:chExt cx="415" cy="319"/>
          </a:xfrm>
        </p:grpSpPr>
        <p:sp>
          <p:nvSpPr>
            <p:cNvPr id="68619" name="Text Box 9"/>
            <p:cNvSpPr txBox="1">
              <a:spLocks noChangeArrowheads="1"/>
            </p:cNvSpPr>
            <p:nvPr/>
          </p:nvSpPr>
          <p:spPr bwMode="auto">
            <a:xfrm>
              <a:off x="2880" y="1344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68620" name="Oval 10"/>
            <p:cNvSpPr>
              <a:spLocks noChangeArrowheads="1"/>
            </p:cNvSpPr>
            <p:nvPr/>
          </p:nvSpPr>
          <p:spPr bwMode="auto">
            <a:xfrm>
              <a:off x="2989" y="1471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1" name="Text Box 11"/>
            <p:cNvSpPr txBox="1">
              <a:spLocks noChangeArrowheads="1"/>
            </p:cNvSpPr>
            <p:nvPr/>
          </p:nvSpPr>
          <p:spPr bwMode="auto">
            <a:xfrm>
              <a:off x="2993" y="1450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endParaRPr lang="en-US" sz="2400">
                <a:latin typeface="Arial" pitchFamily="34" charset="0"/>
              </a:endParaRPr>
            </a:p>
          </p:txBody>
        </p:sp>
      </p:grpSp>
      <p:pic>
        <p:nvPicPr>
          <p:cNvPr id="6861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4572000" cy="187642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  <p:sp>
        <p:nvSpPr>
          <p:cNvPr id="68617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Sarcophagus </a:t>
            </a:r>
          </a:p>
        </p:txBody>
      </p:sp>
      <p:sp>
        <p:nvSpPr>
          <p:cNvPr id="68618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b="1" smtClean="0"/>
              <a:t>Builders of the Pyramids</a:t>
            </a: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•	Kings believed to rule even after death; have	eternal life force, </a:t>
            </a:r>
            <a:r>
              <a:rPr lang="en-US" sz="2200" i="1" smtClean="0"/>
              <a:t>ka</a:t>
            </a:r>
            <a:r>
              <a:rPr lang="en-US" sz="22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•	Build elaborate tombs, pyramids, to meet needs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	after death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•	</a:t>
            </a:r>
            <a:r>
              <a:rPr lang="en-US" sz="2200" b="1" smtClean="0">
                <a:solidFill>
                  <a:srgbClr val="008000"/>
                </a:solidFill>
              </a:rPr>
              <a:t>Pyramids</a:t>
            </a:r>
            <a:r>
              <a:rPr lang="en-US" sz="2200" smtClean="0"/>
              <a:t> made with blocks of stone, 2-15 tons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	each; 481 ft. high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•	Kingdom had leadership, government;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	economically strong</a:t>
            </a:r>
          </a:p>
          <a:p>
            <a:pPr eaLnBrk="1" hangingPunct="1">
              <a:lnSpc>
                <a:spcPct val="90000"/>
              </a:lnSpc>
            </a:pPr>
            <a:endParaRPr lang="en-US" sz="22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utoUpdateAnimBg="0"/>
      <p:bldP spid="146436" grpId="0" autoUpdateAnimBg="0"/>
      <p:bldP spid="14643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1773238" y="457200"/>
            <a:ext cx="2620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Arial" pitchFamily="34" charset="0"/>
              </a:rPr>
              <a:t>Egyptian Culture</a:t>
            </a:r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304800" y="1371600"/>
            <a:ext cx="53340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r>
              <a:rPr lang="en-US" sz="2000" b="1">
                <a:latin typeface="Arial" pitchFamily="34" charset="0"/>
              </a:rPr>
              <a:t>Religion and Life</a:t>
            </a:r>
            <a:endParaRPr lang="en-US" sz="2000">
              <a:latin typeface="Arial" pitchFamily="34" charset="0"/>
            </a:endParaRP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•	Egyptians believe in 2,000 gods and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	goddesses—polytheistic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•	Re is sun god, Osiris, god of the dead; goddess 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	Isis is ideal woman 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•	Believe in life after death; person judged by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	deeds at death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•	Develop </a:t>
            </a:r>
            <a:r>
              <a:rPr lang="en-US" sz="2000" b="1">
                <a:solidFill>
                  <a:srgbClr val="008000"/>
                </a:solidFill>
                <a:latin typeface="Arial" pitchFamily="34" charset="0"/>
              </a:rPr>
              <a:t>mummification</a:t>
            </a:r>
            <a:r>
              <a:rPr lang="en-US" sz="2000">
                <a:latin typeface="Arial" pitchFamily="34" charset="0"/>
              </a:rPr>
              <a:t>,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    process that prevents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	body from decaying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•	</a:t>
            </a:r>
            <a:r>
              <a:rPr lang="en-US" sz="2000" i="1">
                <a:latin typeface="Arial" pitchFamily="34" charset="0"/>
              </a:rPr>
              <a:t>Book of the Dead</a:t>
            </a:r>
            <a:r>
              <a:rPr lang="en-US" sz="2000">
                <a:latin typeface="Arial" pitchFamily="34" charset="0"/>
              </a:rPr>
              <a:t> contains 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    prayers and spells,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Arial" pitchFamily="34" charset="0"/>
              </a:rPr>
              <a:t>	guides soul after death</a:t>
            </a:r>
          </a:p>
        </p:txBody>
      </p:sp>
      <p:sp>
        <p:nvSpPr>
          <p:cNvPr id="147463" name="Oval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69640" name="Picture 12" descr="Aton_sun_g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5975" y="3857625"/>
            <a:ext cx="2709863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1" name="Picture 13" descr="Ra_and_Osi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2588" y="647700"/>
            <a:ext cx="32575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autoUpdateAnimBg="0"/>
      <p:bldP spid="147462" grpId="0" autoUpdateAnimBg="0"/>
      <p:bldP spid="14746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smtClean="0"/>
              <a:t>DO NOT COPY:  Why do you think the heart was </a:t>
            </a:r>
            <a:br>
              <a:rPr lang="en-US" sz="3200" smtClean="0"/>
            </a:br>
            <a:r>
              <a:rPr lang="en-US" sz="3200" smtClean="0"/>
              <a:t>weighed against a feather??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4250" y="123825"/>
            <a:ext cx="1295400" cy="282892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773238" y="15986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 b="1">
              <a:solidFill>
                <a:srgbClr val="CC0000"/>
              </a:solidFill>
              <a:latin typeface="Arial" pitchFamily="34" charset="0"/>
            </a:endParaRP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1773238" y="2136775"/>
            <a:ext cx="5673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533400" y="2170113"/>
            <a:ext cx="409733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2400">
              <a:latin typeface="Arial" pitchFamily="34" charset="0"/>
            </a:endParaRPr>
          </a:p>
          <a:p>
            <a:pPr>
              <a:tabLst>
                <a:tab pos="228600" algn="l"/>
              </a:tabLst>
            </a:pPr>
            <a:endParaRPr lang="en-US" sz="2400">
              <a:latin typeface="Arial" pitchFamily="34" charset="0"/>
            </a:endParaRPr>
          </a:p>
          <a:p>
            <a:pPr>
              <a:tabLst>
                <a:tab pos="2286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149513" name="Oval 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518" name="AutoShape 14">
            <a:hlinkClick r:id="rId2"/>
          </p:cNvPr>
          <p:cNvSpPr>
            <a:spLocks noChangeArrowheads="1"/>
          </p:cNvSpPr>
          <p:nvPr/>
        </p:nvSpPr>
        <p:spPr bwMode="auto">
          <a:xfrm>
            <a:off x="7599363" y="4860925"/>
            <a:ext cx="1179512" cy="246063"/>
          </a:xfrm>
          <a:prstGeom prst="roundRect">
            <a:avLst>
              <a:gd name="adj" fmla="val 16667"/>
            </a:avLst>
          </a:prstGeom>
          <a:solidFill>
            <a:srgbClr val="F1DA87"/>
          </a:solidFill>
          <a:ln w="19050">
            <a:solidFill>
              <a:srgbClr val="CC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100" b="1">
                <a:solidFill>
                  <a:srgbClr val="CC6600"/>
                </a:solidFill>
                <a:latin typeface="Arial" pitchFamily="34" charset="0"/>
              </a:rPr>
              <a:t>Image</a:t>
            </a:r>
          </a:p>
        </p:txBody>
      </p:sp>
      <p:sp>
        <p:nvSpPr>
          <p:cNvPr id="71690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Egyptian Writing</a:t>
            </a:r>
          </a:p>
        </p:txBody>
      </p:sp>
      <p:pic>
        <p:nvPicPr>
          <p:cNvPr id="71691" name="Picture 15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2332038"/>
            <a:ext cx="4000500" cy="3032125"/>
          </a:xfrm>
          <a:noFill/>
        </p:spPr>
      </p:pic>
      <p:sp>
        <p:nvSpPr>
          <p:cNvPr id="71692" name="Rectangle 1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00500" cy="4038600"/>
          </a:xfrm>
        </p:spPr>
        <p:txBody>
          <a:bodyPr/>
          <a:lstStyle/>
          <a:p>
            <a:pPr eaLnBrk="1" hangingPunct="1"/>
            <a:endParaRPr lang="en-US" sz="2700" smtClean="0"/>
          </a:p>
          <a:p>
            <a:pPr eaLnBrk="1" hangingPunct="1"/>
            <a:r>
              <a:rPr lang="en-US" sz="2700" smtClean="0"/>
              <a:t>In </a:t>
            </a:r>
            <a:r>
              <a:rPr lang="en-US" sz="2700" b="1" smtClean="0">
                <a:solidFill>
                  <a:srgbClr val="008000"/>
                </a:solidFill>
              </a:rPr>
              <a:t>hieroglyphics</a:t>
            </a:r>
            <a:r>
              <a:rPr lang="en-US" sz="2700" smtClean="0"/>
              <a:t> writing system, pictures</a:t>
            </a:r>
          </a:p>
          <a:p>
            <a:pPr eaLnBrk="1" hangingPunct="1"/>
            <a:r>
              <a:rPr lang="en-US" sz="2700" smtClean="0"/>
              <a:t>represent ideas</a:t>
            </a:r>
          </a:p>
          <a:p>
            <a:pPr eaLnBrk="1" hangingPunct="1"/>
            <a:r>
              <a:rPr lang="en-US" sz="2700" smtClean="0"/>
              <a:t>Paper like sheets made from </a:t>
            </a:r>
            <a:r>
              <a:rPr lang="en-US" sz="2700" b="1" smtClean="0">
                <a:solidFill>
                  <a:srgbClr val="008000"/>
                </a:solidFill>
              </a:rPr>
              <a:t>papyrus</a:t>
            </a:r>
            <a:r>
              <a:rPr lang="en-US" sz="2700" smtClean="0"/>
              <a:t> reeds used for writing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9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autoUpdateAnimBg="0"/>
      <p:bldP spid="149510" grpId="0" autoUpdateAnimBg="0"/>
      <p:bldP spid="149511" grpId="0" autoUpdateAnimBg="0"/>
      <p:bldP spid="149513" grpId="0" animBg="1"/>
      <p:bldP spid="149518" grpId="0" animBg="1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chemeClr val="tx1"/>
                </a:solidFill>
              </a:rPr>
              <a:t>Social Classes</a:t>
            </a:r>
            <a:r>
              <a:rPr lang="en-US" sz="4000" b="0" smtClean="0">
                <a:solidFill>
                  <a:schemeClr val="tx1"/>
                </a:solidFill>
              </a:rPr>
              <a:t/>
            </a:r>
            <a:br>
              <a:rPr lang="en-US" sz="4000" b="0" smtClean="0">
                <a:solidFill>
                  <a:schemeClr val="tx1"/>
                </a:solidFill>
              </a:rPr>
            </a:br>
            <a:endParaRPr lang="en-US" sz="4000" b="0" smtClean="0">
              <a:solidFill>
                <a:schemeClr val="tx1"/>
              </a:solidFill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1954213"/>
            <a:ext cx="5181600" cy="36671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•</a:t>
            </a:r>
            <a:endParaRPr lang="en-US" sz="2800">
              <a:latin typeface="Arial" pitchFamily="34" charset="0"/>
            </a:endParaRPr>
          </a:p>
        </p:txBody>
      </p:sp>
      <p:pic>
        <p:nvPicPr>
          <p:cNvPr id="72708" name="Picture 4" descr="govt12e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/>
          <a:stretch>
            <a:fillRect/>
          </a:stretch>
        </p:blipFill>
        <p:spPr>
          <a:xfrm>
            <a:off x="5264150" y="1905000"/>
            <a:ext cx="3879850" cy="4191000"/>
          </a:xfrm>
          <a:solidFill>
            <a:srgbClr val="F6FCC0"/>
          </a:solidFill>
        </p:spPr>
      </p:pic>
      <p:sp>
        <p:nvSpPr>
          <p:cNvPr id="150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/>
              <a:t>Society shaped like pyramid, from Pharaoh down to farmers, laborers</a:t>
            </a:r>
          </a:p>
          <a:p>
            <a:pPr eaLnBrk="1" hangingPunct="1">
              <a:defRPr/>
            </a:pPr>
            <a:r>
              <a:rPr lang="en-US" sz="2400" smtClean="0"/>
              <a:t>•Few people at top have great power; most people at bottom</a:t>
            </a:r>
          </a:p>
          <a:p>
            <a:pPr eaLnBrk="1" hangingPunct="1">
              <a:defRPr/>
            </a:pPr>
            <a:r>
              <a:rPr lang="en-US" sz="2400" smtClean="0"/>
              <a:t>•People move into higher social classes through</a:t>
            </a:r>
          </a:p>
          <a:p>
            <a:pPr eaLnBrk="1" hangingPunct="1">
              <a:defRPr/>
            </a:pPr>
            <a:r>
              <a:rPr lang="en-US" sz="2400" smtClean="0"/>
              <a:t>marriage or merit</a:t>
            </a:r>
          </a:p>
          <a:p>
            <a:pPr eaLnBrk="1" hangingPunct="1">
              <a:defRPr/>
            </a:pPr>
            <a:r>
              <a:rPr lang="en-US" sz="2400" smtClean="0"/>
              <a:t>•Women have many of the same rights as men</a:t>
            </a:r>
          </a:p>
          <a:p>
            <a:pPr eaLnBrk="1" hangingPunct="1"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u="sng" smtClean="0"/>
              <a:t>Hieroglyphics </a:t>
            </a:r>
            <a:br>
              <a:rPr lang="en-US" sz="4000" u="sng" smtClean="0"/>
            </a:br>
            <a:endParaRPr lang="en-US" sz="4000" u="sng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600" u="sng" smtClean="0"/>
          </a:p>
          <a:p>
            <a:pPr eaLnBrk="1" hangingPunct="1">
              <a:defRPr/>
            </a:pPr>
            <a:endParaRPr lang="en-US" sz="2400" u="sng" smtClean="0"/>
          </a:p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Rosetta Stone</a:t>
            </a:r>
          </a:p>
        </p:txBody>
      </p:sp>
      <p:pic>
        <p:nvPicPr>
          <p:cNvPr id="73733" name="Picture 4" descr="therosettaston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</a:blip>
          <a:srcRect/>
          <a:stretch>
            <a:fillRect/>
          </a:stretch>
        </p:blipFill>
        <p:spPr bwMode="auto">
          <a:xfrm>
            <a:off x="5410200" y="2332038"/>
            <a:ext cx="331628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457200" y="1066800"/>
            <a:ext cx="38100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The discovery of the Rosetta Stone was very important.  It contained many languages on one stone.  This discovery allowed people tp read Hieroglyphics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1774825" y="2174875"/>
            <a:ext cx="546576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r>
              <a:rPr lang="en-US" sz="2400" b="1">
                <a:latin typeface="Arial" pitchFamily="34" charset="0"/>
              </a:rPr>
              <a:t>Egyptian Science and Technology</a:t>
            </a:r>
            <a:endParaRPr lang="en-US" sz="2400">
              <a:latin typeface="Arial" pitchFamily="34" charset="0"/>
            </a:endParaRPr>
          </a:p>
          <a:p>
            <a:pPr>
              <a:tabLst>
                <a:tab pos="228600" algn="l"/>
              </a:tabLst>
            </a:pPr>
            <a:r>
              <a:rPr lang="en-US" sz="2400">
                <a:latin typeface="Arial" pitchFamily="34" charset="0"/>
                <a:cs typeface="Arial" pitchFamily="34" charset="0"/>
              </a:rPr>
              <a:t>•	</a:t>
            </a:r>
            <a:r>
              <a:rPr lang="en-US" sz="2400">
                <a:latin typeface="Arial" pitchFamily="34" charset="0"/>
              </a:rPr>
              <a:t>Egyptians invent calendar of 365 days and 12	months</a:t>
            </a:r>
          </a:p>
          <a:p>
            <a:pPr>
              <a:tabLst>
                <a:tab pos="228600" algn="l"/>
              </a:tabLst>
            </a:pPr>
            <a:r>
              <a:rPr lang="en-US" sz="2400">
                <a:latin typeface="Arial" pitchFamily="34" charset="0"/>
              </a:rPr>
              <a:t>•	Develop system of written numbers and a form of	geometry</a:t>
            </a:r>
          </a:p>
          <a:p>
            <a:pPr>
              <a:tabLst>
                <a:tab pos="228600" algn="l"/>
              </a:tabLst>
            </a:pPr>
            <a:r>
              <a:rPr lang="en-US" sz="2400">
                <a:latin typeface="Arial" pitchFamily="34" charset="0"/>
              </a:rPr>
              <a:t>•	Skilled engineers and architects construct palaces, pyramids</a:t>
            </a:r>
          </a:p>
          <a:p>
            <a:pPr>
              <a:tabLst>
                <a:tab pos="228600" algn="l"/>
              </a:tabLst>
            </a:pPr>
            <a:r>
              <a:rPr lang="en-US" sz="2400">
                <a:latin typeface="Arial" pitchFamily="34" charset="0"/>
              </a:rPr>
              <a:t>•	Egyptian medicine famous in the ancient world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583" name="Oval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74759" name="Group 8"/>
          <p:cNvGrpSpPr>
            <a:grpSpLocks/>
          </p:cNvGrpSpPr>
          <p:nvPr/>
        </p:nvGrpSpPr>
        <p:grpSpPr bwMode="auto">
          <a:xfrm>
            <a:off x="1708150" y="793750"/>
            <a:ext cx="658813" cy="625475"/>
            <a:chOff x="2880" y="1344"/>
            <a:chExt cx="415" cy="394"/>
          </a:xfrm>
        </p:grpSpPr>
        <p:sp>
          <p:nvSpPr>
            <p:cNvPr id="74760" name="Text Box 9"/>
            <p:cNvSpPr txBox="1">
              <a:spLocks noChangeArrowheads="1"/>
            </p:cNvSpPr>
            <p:nvPr/>
          </p:nvSpPr>
          <p:spPr bwMode="auto">
            <a:xfrm>
              <a:off x="2880" y="1344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74761" name="Oval 10"/>
            <p:cNvSpPr>
              <a:spLocks noChangeArrowheads="1"/>
            </p:cNvSpPr>
            <p:nvPr/>
          </p:nvSpPr>
          <p:spPr bwMode="auto">
            <a:xfrm>
              <a:off x="2989" y="1471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2" name="Text Box 11"/>
            <p:cNvSpPr txBox="1">
              <a:spLocks noChangeArrowheads="1"/>
            </p:cNvSpPr>
            <p:nvPr/>
          </p:nvSpPr>
          <p:spPr bwMode="auto">
            <a:xfrm>
              <a:off x="2993" y="1450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autoUpdateAnimBg="0"/>
      <p:bldP spid="152580" grpId="0" autoUpdateAnimBg="0"/>
      <p:bldP spid="15258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Section 1 is completed, make sure to organize for essay question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How did geography effect the development of the Mesopotamian civilizations???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4000">
                <a:solidFill>
                  <a:schemeClr val="tx2"/>
                </a:solidFill>
                <a:latin typeface="Times New Roman" pitchFamily="18" charset="0"/>
              </a:rPr>
              <a:t>How did geography effect the development of early civilizations?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Location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Climate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Physical landscape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irrigate crops?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What crops do they grow?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trade, over land, rivers, seas?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How do they interact with the environment?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700">
                <a:latin typeface="Arial" pitchFamily="34" charset="0"/>
              </a:rPr>
              <a:t>Many more questions to ask………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700">
              <a:latin typeface="Arial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7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FS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FF0000"/>
                </a:solidFill>
              </a:rPr>
              <a:t>Planned Cities on </a:t>
            </a:r>
            <a:br>
              <a:rPr lang="en-US" sz="4000" b="1" smtClean="0">
                <a:solidFill>
                  <a:srgbClr val="FF0000"/>
                </a:solidFill>
              </a:rPr>
            </a:br>
            <a:r>
              <a:rPr lang="en-US" sz="4000" b="1" smtClean="0">
                <a:solidFill>
                  <a:srgbClr val="FF0000"/>
                </a:solidFill>
              </a:rPr>
              <a:t>the Indus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4400" b="1" smtClean="0">
                <a:solidFill>
                  <a:srgbClr val="FF0000"/>
                </a:solidFill>
              </a:rPr>
              <a:t>The first Indian civilization builds well-planned cities on the banks of the Indus River.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1773238" y="228600"/>
            <a:ext cx="6338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srgbClr val="CC0000"/>
              </a:solidFill>
              <a:latin typeface="Arial" pitchFamily="34" charset="0"/>
            </a:endParaRPr>
          </a:p>
        </p:txBody>
      </p:sp>
      <p:sp>
        <p:nvSpPr>
          <p:cNvPr id="79877" name="Line 7"/>
          <p:cNvSpPr>
            <a:spLocks noChangeShapeType="1"/>
          </p:cNvSpPr>
          <p:nvPr/>
        </p:nvSpPr>
        <p:spPr bwMode="auto">
          <a:xfrm>
            <a:off x="1295400" y="2286000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044" name="Text Box 12"/>
          <p:cNvSpPr txBox="1">
            <a:spLocks noChangeArrowheads="1"/>
          </p:cNvSpPr>
          <p:nvPr/>
        </p:nvSpPr>
        <p:spPr bwMode="auto">
          <a:xfrm>
            <a:off x="6854825" y="6151563"/>
            <a:ext cx="1354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3399"/>
                </a:solidFill>
                <a:latin typeface="Arial" pitchFamily="34" charset="0"/>
              </a:rPr>
              <a:t>Continued . . 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2045" name="Oval 1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2046" name="Text Box 14"/>
          <p:cNvSpPr txBox="1">
            <a:spLocks noChangeArrowheads="1"/>
          </p:cNvSpPr>
          <p:nvPr/>
        </p:nvSpPr>
        <p:spPr bwMode="auto">
          <a:xfrm>
            <a:off x="1773238" y="3914775"/>
            <a:ext cx="5788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172047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Indian Subcontinent</a:t>
            </a:r>
          </a:p>
        </p:txBody>
      </p:sp>
      <p:sp>
        <p:nvSpPr>
          <p:cNvPr id="172048" name="Rectangle 1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</a:t>
            </a:r>
            <a:r>
              <a:rPr lang="en-US" b="1" smtClean="0"/>
              <a:t>Subcontinent</a:t>
            </a:r>
          </a:p>
          <a:p>
            <a:pPr eaLnBrk="1" hangingPunct="1">
              <a:defRPr/>
            </a:pPr>
            <a:r>
              <a:rPr lang="en-US" smtClean="0"/>
              <a:t>landmass that includes India,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    Pakistan, and Bangladesh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	</a:t>
            </a:r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172049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Himalayas</a:t>
            </a:r>
          </a:p>
          <a:p>
            <a:pPr eaLnBrk="1" hangingPunct="1">
              <a:defRPr/>
            </a:pPr>
            <a:r>
              <a:rPr lang="en-US" smtClean="0"/>
              <a:t>World’s tallest mountain ranges separate it from rest of Asia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autoUpdateAnimBg="0"/>
      <p:bldP spid="172044" grpId="0" autoUpdateAnimBg="0"/>
      <p:bldP spid="172045" grpId="0" animBg="1"/>
      <p:bldP spid="172046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Rivers, Mountains, and Plains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Mountains to north, desert to east, protect Indus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	Valley from invasion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Indus and Ganges rivers from flat, fertile plain—the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	Indo-Gangetic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Southern India, a dry plateau flanked by mountains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•	Narrow strip of tropical land along coast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3059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1774825" y="533400"/>
            <a:ext cx="5465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3600">
              <a:latin typeface="Arial" pitchFamily="34" charset="0"/>
            </a:endParaRPr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1926" name="Group 7"/>
          <p:cNvGrpSpPr>
            <a:grpSpLocks/>
          </p:cNvGrpSpPr>
          <p:nvPr/>
        </p:nvGrpSpPr>
        <p:grpSpPr bwMode="auto">
          <a:xfrm>
            <a:off x="1708150" y="793750"/>
            <a:ext cx="658813" cy="631825"/>
            <a:chOff x="2880" y="816"/>
            <a:chExt cx="415" cy="398"/>
          </a:xfrm>
        </p:grpSpPr>
        <p:sp>
          <p:nvSpPr>
            <p:cNvPr id="81930" name="Text Box 8"/>
            <p:cNvSpPr txBox="1">
              <a:spLocks noChangeArrowheads="1"/>
            </p:cNvSpPr>
            <p:nvPr/>
          </p:nvSpPr>
          <p:spPr bwMode="auto">
            <a:xfrm>
              <a:off x="2880" y="816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  <a:endParaRPr lang="en-US" sz="800" b="1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81931" name="Oval 9"/>
            <p:cNvSpPr>
              <a:spLocks noChangeArrowheads="1"/>
            </p:cNvSpPr>
            <p:nvPr/>
          </p:nvSpPr>
          <p:spPr bwMode="auto">
            <a:xfrm>
              <a:off x="2989" y="94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32" name="Text Box 10"/>
            <p:cNvSpPr txBox="1">
              <a:spLocks noChangeArrowheads="1"/>
            </p:cNvSpPr>
            <p:nvPr/>
          </p:nvSpPr>
          <p:spPr bwMode="auto">
            <a:xfrm>
              <a:off x="2993" y="926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173067" name="Oval 1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30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Monsoons</a:t>
            </a:r>
          </a:p>
        </p:txBody>
      </p:sp>
      <p:sp>
        <p:nvSpPr>
          <p:cNvPr id="173070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Seasonal winds—</a:t>
            </a:r>
            <a:r>
              <a:rPr lang="en-US" b="1" smtClean="0"/>
              <a:t>monsoons</a:t>
            </a:r>
            <a:r>
              <a:rPr lang="en-US" smtClean="0"/>
              <a:t>—dominate India’s climate</a:t>
            </a:r>
          </a:p>
          <a:p>
            <a:pPr eaLnBrk="1" hangingPunct="1">
              <a:defRPr/>
            </a:pPr>
            <a:r>
              <a:rPr lang="en-US" smtClean="0"/>
              <a:t>•	Winter winds are dry; summer winds bring rain can cause flooding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autoUpdateAnimBg="0"/>
      <p:bldP spid="173060" grpId="0" autoUpdateAnimBg="0"/>
      <p:bldP spid="17306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Environmental Challenges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Floods along the Indus unpredictable; river can	change course</a:t>
            </a:r>
          </a:p>
          <a:p>
            <a:pPr eaLnBrk="1" hangingPunct="1">
              <a:defRPr/>
            </a:pPr>
            <a:r>
              <a:rPr lang="en-US" smtClean="0"/>
              <a:t>•	Rainfall unpredictable; could have droughts or	 floods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5" name="Rectangle 1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tx1"/>
                </a:solidFill>
              </a:rPr>
              <a:t>Indus Valley Civilization</a:t>
            </a:r>
            <a:r>
              <a:rPr lang="en-US" sz="4000" smtClean="0">
                <a:solidFill>
                  <a:schemeClr val="tx1"/>
                </a:solidFill>
              </a:rPr>
              <a:t/>
            </a:r>
            <a:br>
              <a:rPr lang="en-US" sz="4000" smtClean="0">
                <a:solidFill>
                  <a:schemeClr val="tx1"/>
                </a:solidFill>
              </a:rPr>
            </a:br>
            <a:endParaRPr lang="en-US" sz="4000" smtClean="0">
              <a:solidFill>
                <a:schemeClr val="tx1"/>
              </a:solidFill>
            </a:endParaRPr>
          </a:p>
        </p:txBody>
      </p:sp>
      <p:sp>
        <p:nvSpPr>
          <p:cNvPr id="174096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65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•	Influenced an area larger than Mesopotamia or	Egypt</a:t>
            </a:r>
          </a:p>
          <a:p>
            <a:pPr eaLnBrk="1" hangingPunct="1">
              <a:defRPr/>
            </a:pPr>
            <a:r>
              <a:rPr lang="en-US" b="1" smtClean="0"/>
              <a:t>Earliest Arrivals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•	About 7000 B.C., evidence of agriculture and	domesticated animals</a:t>
            </a:r>
          </a:p>
          <a:p>
            <a:pPr eaLnBrk="1" hangingPunct="1">
              <a:defRPr/>
            </a:pPr>
            <a:r>
              <a:rPr lang="en-US" smtClean="0"/>
              <a:t>•	By about 3200 B.C., people farming in villages along  Indus River</a:t>
            </a: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83972" name="Oval 24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973" name="Line 26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08" name="Oval 2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4109" name="Text Box 29"/>
          <p:cNvSpPr txBox="1">
            <a:spLocks noChangeArrowheads="1"/>
          </p:cNvSpPr>
          <p:nvPr/>
        </p:nvSpPr>
        <p:spPr bwMode="auto">
          <a:xfrm>
            <a:off x="6854825" y="6076950"/>
            <a:ext cx="25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3399"/>
                </a:solidFill>
                <a:latin typeface="Arial" pitchFamily="34" charset="0"/>
              </a:rPr>
              <a:t>.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8" grpId="0" animBg="1"/>
      <p:bldP spid="17410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Planned Cities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By 2500 B.C., people build cities of brick laid out on grid system</a:t>
            </a:r>
          </a:p>
          <a:p>
            <a:pPr eaLnBrk="1" hangingPunct="1">
              <a:defRPr/>
            </a:pPr>
            <a:r>
              <a:rPr lang="en-US" smtClean="0"/>
              <a:t>•	Engineers create plumbing and sewage systems</a:t>
            </a:r>
          </a:p>
          <a:p>
            <a:pPr eaLnBrk="1" hangingPunct="1">
              <a:defRPr/>
            </a:pPr>
            <a:r>
              <a:rPr lang="en-US" smtClean="0"/>
              <a:t>•	Indus Valley called </a:t>
            </a:r>
            <a:r>
              <a:rPr lang="en-US" b="1" smtClean="0"/>
              <a:t>Harappa civilization</a:t>
            </a:r>
            <a:r>
              <a:rPr lang="en-US" smtClean="0"/>
              <a:t> after</a:t>
            </a:r>
          </a:p>
          <a:p>
            <a:pPr eaLnBrk="1" hangingPunct="1">
              <a:defRPr/>
            </a:pPr>
            <a:r>
              <a:rPr lang="en-US" smtClean="0"/>
              <a:t>	Harappa, a city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	Harrapan</a:t>
            </a:r>
          </a:p>
        </p:txBody>
      </p:sp>
      <p:pic>
        <p:nvPicPr>
          <p:cNvPr id="8601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5107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1773238" y="2174875"/>
            <a:ext cx="588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 sz="2400">
              <a:latin typeface="Arial" pitchFamily="34" charset="0"/>
            </a:endParaRPr>
          </a:p>
        </p:txBody>
      </p:sp>
      <p:sp>
        <p:nvSpPr>
          <p:cNvPr id="87045" name="Line 5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15" name="Oval 1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511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Harappan Planning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75117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City built on mud-brick platform to protect against flood waters</a:t>
            </a:r>
          </a:p>
          <a:p>
            <a:pPr eaLnBrk="1" hangingPunct="1">
              <a:defRPr/>
            </a:pPr>
            <a:r>
              <a:rPr lang="en-US" smtClean="0"/>
              <a:t>•	Brick walls protect city and citadel—central buildings of the city</a:t>
            </a:r>
          </a:p>
          <a:p>
            <a:pPr eaLnBrk="1" hangingPunct="1">
              <a:defRPr/>
            </a:pPr>
            <a:r>
              <a:rPr lang="en-US" smtClean="0"/>
              <a:t>•	Streets in grid system are 30 feet wide</a:t>
            </a:r>
          </a:p>
          <a:p>
            <a:pPr eaLnBrk="1" hangingPunct="1">
              <a:defRPr/>
            </a:pPr>
            <a:r>
              <a:rPr lang="en-US" smtClean="0"/>
              <a:t>•	Lanes separate rows of house (which featured	bathrooms)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5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autoUpdateAnimBg="0"/>
      <p:bldP spid="175108" grpId="0" autoUpdateAnimBg="0"/>
      <p:bldP spid="1751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oh_wam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3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Indus Civilization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Ctr="0"/>
          <a:lstStyle/>
          <a:p>
            <a:pPr marL="358775" indent="-358775" defTabSz="457200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GB" smtClean="0">
                <a:solidFill>
                  <a:srgbClr val="FF8080"/>
                </a:solidFill>
              </a:rPr>
              <a:t>Indus Valley contd..</a:t>
            </a:r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u="sng" smtClean="0">
                <a:solidFill>
                  <a:srgbClr val="9966CC"/>
                </a:solidFill>
              </a:rPr>
              <a:t>Contributions to the World:</a:t>
            </a:r>
            <a:r>
              <a:rPr lang="en-GB" smtClean="0">
                <a:solidFill>
                  <a:srgbClr val="9966CC"/>
                </a:solidFill>
              </a:rPr>
              <a:t> They had grid systems as well as plumbing </a:t>
            </a:r>
            <a:br>
              <a:rPr lang="en-GB" smtClean="0">
                <a:solidFill>
                  <a:srgbClr val="9966CC"/>
                </a:solidFill>
              </a:rPr>
            </a:br>
            <a:r>
              <a:rPr lang="en-GB" smtClean="0">
                <a:solidFill>
                  <a:srgbClr val="9966CC"/>
                </a:solidFill>
              </a:rPr>
              <a:t>and sewage </a:t>
            </a:r>
            <a:br>
              <a:rPr lang="en-GB" smtClean="0">
                <a:solidFill>
                  <a:srgbClr val="9966CC"/>
                </a:solidFill>
              </a:rPr>
            </a:br>
            <a:r>
              <a:rPr lang="en-GB" smtClean="0">
                <a:solidFill>
                  <a:srgbClr val="9966CC"/>
                </a:solidFill>
              </a:rPr>
              <a:t>systems.</a:t>
            </a:r>
            <a:endParaRPr lang="en-US" smtClean="0">
              <a:solidFill>
                <a:srgbClr val="9966CC"/>
              </a:solidFill>
            </a:endParaRPr>
          </a:p>
        </p:txBody>
      </p:sp>
      <p:sp>
        <p:nvSpPr>
          <p:cNvPr id="19149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8909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76400"/>
            <a:ext cx="4648200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CC0000"/>
                </a:solidFill>
              </a:rPr>
              <a:t>Harappan Culture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Language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•	Had writing systems of 400 symbols; but scientists can’t decipher it</a:t>
            </a:r>
          </a:p>
        </p:txBody>
      </p:sp>
      <p:sp>
        <p:nvSpPr>
          <p:cNvPr id="177168" name="Rectangle 1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Culture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•	Harappan cities appear uniform in culture; no great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     social divisions</a:t>
            </a:r>
          </a:p>
          <a:p>
            <a:pPr eaLnBrk="1" hangingPunct="1">
              <a:defRPr/>
            </a:pPr>
            <a:r>
              <a:rPr lang="en-US" smtClean="0"/>
              <a:t>•	Animals important to the culture; toys suggest	prosperity</a:t>
            </a:r>
            <a:endParaRPr lang="en-US" i="1" smtClean="0"/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90117" name="Oval 17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0119" name="Rectangle 19"/>
          <p:cNvSpPr>
            <a:spLocks noChangeArrowheads="1"/>
          </p:cNvSpPr>
          <p:nvPr/>
        </p:nvSpPr>
        <p:spPr bwMode="auto">
          <a:xfrm>
            <a:off x="1773238" y="304800"/>
            <a:ext cx="6227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3600" b="1">
              <a:solidFill>
                <a:srgbClr val="CC0000"/>
              </a:solidFill>
              <a:latin typeface="Arial" pitchFamily="34" charset="0"/>
            </a:endParaRPr>
          </a:p>
        </p:txBody>
      </p:sp>
      <p:sp>
        <p:nvSpPr>
          <p:cNvPr id="90120" name="Line 20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75" name="Oval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90122" name="Group 24"/>
          <p:cNvGrpSpPr>
            <a:grpSpLocks/>
          </p:cNvGrpSpPr>
          <p:nvPr/>
        </p:nvGrpSpPr>
        <p:grpSpPr bwMode="auto">
          <a:xfrm>
            <a:off x="1708150" y="793750"/>
            <a:ext cx="501650" cy="631825"/>
            <a:chOff x="2880" y="816"/>
            <a:chExt cx="415" cy="398"/>
          </a:xfrm>
        </p:grpSpPr>
        <p:sp>
          <p:nvSpPr>
            <p:cNvPr id="90123" name="Text Box 25"/>
            <p:cNvSpPr txBox="1">
              <a:spLocks noChangeArrowheads="1"/>
            </p:cNvSpPr>
            <p:nvPr/>
          </p:nvSpPr>
          <p:spPr bwMode="auto">
            <a:xfrm>
              <a:off x="2880" y="816"/>
              <a:ext cx="41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  <a:endParaRPr lang="en-US" sz="800" b="1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90124" name="Oval 26"/>
            <p:cNvSpPr>
              <a:spLocks noChangeArrowheads="1"/>
            </p:cNvSpPr>
            <p:nvPr/>
          </p:nvSpPr>
          <p:spPr bwMode="auto">
            <a:xfrm>
              <a:off x="2989" y="94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5" name="Text Box 27"/>
            <p:cNvSpPr txBox="1">
              <a:spLocks noChangeArrowheads="1"/>
            </p:cNvSpPr>
            <p:nvPr/>
          </p:nvSpPr>
          <p:spPr bwMode="auto">
            <a:xfrm>
              <a:off x="2993" y="926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70" grpId="0" autoUpdateAnimBg="0"/>
      <p:bldP spid="17717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Harappan</a:t>
            </a:r>
          </a:p>
        </p:txBody>
      </p:sp>
      <p:sp>
        <p:nvSpPr>
          <p:cNvPr id="178190" name="Rectangle 1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Role of Religion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•	Priests closely linked to rulers</a:t>
            </a:r>
          </a:p>
          <a:p>
            <a:pPr eaLnBrk="1" hangingPunct="1">
              <a:defRPr/>
            </a:pPr>
            <a:r>
              <a:rPr lang="en-US" smtClean="0"/>
              <a:t>•	Some religious artifacts reveals links to modern Hindu culture</a:t>
            </a:r>
          </a:p>
        </p:txBody>
      </p:sp>
      <p:sp>
        <p:nvSpPr>
          <p:cNvPr id="178191" name="Rectangle 1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Trade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•	Had thriving trade with other peoples, including Mesopotamia</a:t>
            </a:r>
          </a:p>
        </p:txBody>
      </p:sp>
      <p:sp>
        <p:nvSpPr>
          <p:cNvPr id="91141" name="Oval 1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193" name="Text Box 17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1143" name="Line 18"/>
          <p:cNvSpPr>
            <a:spLocks noChangeShapeType="1"/>
          </p:cNvSpPr>
          <p:nvPr/>
        </p:nvSpPr>
        <p:spPr bwMode="auto">
          <a:xfrm>
            <a:off x="1827213" y="2054225"/>
            <a:ext cx="6913562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4" name="Group 19"/>
          <p:cNvGrpSpPr>
            <a:grpSpLocks/>
          </p:cNvGrpSpPr>
          <p:nvPr/>
        </p:nvGrpSpPr>
        <p:grpSpPr bwMode="auto">
          <a:xfrm>
            <a:off x="914400" y="533400"/>
            <a:ext cx="658813" cy="631825"/>
            <a:chOff x="2880" y="816"/>
            <a:chExt cx="415" cy="398"/>
          </a:xfrm>
        </p:grpSpPr>
        <p:sp>
          <p:nvSpPr>
            <p:cNvPr id="91146" name="Text Box 20"/>
            <p:cNvSpPr txBox="1">
              <a:spLocks noChangeArrowheads="1"/>
            </p:cNvSpPr>
            <p:nvPr/>
          </p:nvSpPr>
          <p:spPr bwMode="auto">
            <a:xfrm>
              <a:off x="2880" y="816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  <a:endParaRPr lang="en-US" sz="800" b="1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91147" name="Oval 21"/>
            <p:cNvSpPr>
              <a:spLocks noChangeArrowheads="1"/>
            </p:cNvSpPr>
            <p:nvPr/>
          </p:nvSpPr>
          <p:spPr bwMode="auto">
            <a:xfrm>
              <a:off x="2989" y="94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48" name="Text Box 22"/>
            <p:cNvSpPr txBox="1">
              <a:spLocks noChangeArrowheads="1"/>
            </p:cNvSpPr>
            <p:nvPr/>
          </p:nvSpPr>
          <p:spPr bwMode="auto">
            <a:xfrm>
              <a:off x="2993" y="926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178199" name="Oval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93" grpId="0" autoUpdateAnimBg="0"/>
      <p:bldP spid="17819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1773238" y="14986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3200" b="1">
              <a:latin typeface="Arial" pitchFamily="34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207" name="Oval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92167" name="Group 8"/>
          <p:cNvGrpSpPr>
            <a:grpSpLocks/>
          </p:cNvGrpSpPr>
          <p:nvPr/>
        </p:nvGrpSpPr>
        <p:grpSpPr bwMode="auto">
          <a:xfrm>
            <a:off x="1708150" y="793750"/>
            <a:ext cx="658813" cy="511175"/>
            <a:chOff x="2880" y="816"/>
            <a:chExt cx="415" cy="322"/>
          </a:xfrm>
        </p:grpSpPr>
        <p:sp>
          <p:nvSpPr>
            <p:cNvPr id="92170" name="Text Box 9"/>
            <p:cNvSpPr txBox="1">
              <a:spLocks noChangeArrowheads="1"/>
            </p:cNvSpPr>
            <p:nvPr/>
          </p:nvSpPr>
          <p:spPr bwMode="auto">
            <a:xfrm>
              <a:off x="2880" y="816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  <a:endParaRPr lang="en-US" sz="800" b="1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92171" name="Oval 10"/>
            <p:cNvSpPr>
              <a:spLocks noChangeArrowheads="1"/>
            </p:cNvSpPr>
            <p:nvPr/>
          </p:nvSpPr>
          <p:spPr bwMode="auto">
            <a:xfrm>
              <a:off x="2989" y="943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2" name="Text Box 11"/>
            <p:cNvSpPr txBox="1">
              <a:spLocks noChangeArrowheads="1"/>
            </p:cNvSpPr>
            <p:nvPr/>
          </p:nvSpPr>
          <p:spPr bwMode="auto">
            <a:xfrm>
              <a:off x="2993" y="926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3</a:t>
              </a:r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17921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Harappan Decline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79213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Signs of decline begin around 1750 B.C.</a:t>
            </a:r>
          </a:p>
          <a:p>
            <a:pPr eaLnBrk="1" hangingPunct="1">
              <a:defRPr/>
            </a:pPr>
            <a:r>
              <a:rPr lang="en-US" smtClean="0"/>
              <a:t>•	Earthquakes, floods, soil depletion may have caused decline</a:t>
            </a:r>
          </a:p>
          <a:p>
            <a:pPr eaLnBrk="1" hangingPunct="1">
              <a:defRPr/>
            </a:pPr>
            <a:r>
              <a:rPr lang="en-US" smtClean="0"/>
              <a:t>•	Around 1500 B.C., Aryans enter area and become dominant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utoUpdateAnimBg="0"/>
      <p:bldP spid="17920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ena0220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6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Ancient China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WH_sectionopener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Oval 3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431213" y="111125"/>
            <a:ext cx="361950" cy="3619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Oval 4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4214" name="AutoShape 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7896225" y="0"/>
            <a:ext cx="460375" cy="57626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6855" name="Group 7"/>
          <p:cNvGrpSpPr>
            <a:grpSpLocks/>
          </p:cNvGrpSpPr>
          <p:nvPr/>
        </p:nvGrpSpPr>
        <p:grpSpPr bwMode="auto">
          <a:xfrm>
            <a:off x="1370013" y="2486025"/>
            <a:ext cx="6883400" cy="1076325"/>
            <a:chOff x="863" y="1566"/>
            <a:chExt cx="4336" cy="678"/>
          </a:xfrm>
        </p:grpSpPr>
        <p:sp>
          <p:nvSpPr>
            <p:cNvPr id="94219" name="Text Box 8"/>
            <p:cNvSpPr txBox="1">
              <a:spLocks noChangeArrowheads="1"/>
            </p:cNvSpPr>
            <p:nvPr/>
          </p:nvSpPr>
          <p:spPr bwMode="auto">
            <a:xfrm>
              <a:off x="863" y="1566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3399"/>
                  </a:solidFill>
                  <a:latin typeface="Arial" pitchFamily="34" charset="0"/>
                </a:rPr>
                <a:t>Section 4</a:t>
              </a:r>
            </a:p>
          </p:txBody>
        </p:sp>
        <p:sp>
          <p:nvSpPr>
            <p:cNvPr id="94220" name="Text Box 9"/>
            <p:cNvSpPr txBox="1">
              <a:spLocks noChangeArrowheads="1"/>
            </p:cNvSpPr>
            <p:nvPr/>
          </p:nvSpPr>
          <p:spPr bwMode="auto">
            <a:xfrm>
              <a:off x="863" y="1754"/>
              <a:ext cx="4336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500" b="1">
                  <a:solidFill>
                    <a:srgbClr val="003399"/>
                  </a:solidFill>
                  <a:latin typeface="Arial" pitchFamily="34" charset="0"/>
                </a:rPr>
                <a:t>River Dynasties in China</a:t>
              </a:r>
            </a:p>
          </p:txBody>
        </p:sp>
      </p:grpSp>
      <p:sp>
        <p:nvSpPr>
          <p:cNvPr id="206858" name="Text Box 10"/>
          <p:cNvSpPr txBox="1">
            <a:spLocks noChangeArrowheads="1"/>
          </p:cNvSpPr>
          <p:nvPr/>
        </p:nvSpPr>
        <p:spPr bwMode="auto">
          <a:xfrm>
            <a:off x="1370013" y="3500438"/>
            <a:ext cx="60293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Arial" pitchFamily="34" charset="0"/>
              </a:rPr>
              <a:t>Early rulers introduce ideas about government and society that shape Chinese civilization.</a:t>
            </a:r>
          </a:p>
        </p:txBody>
      </p:sp>
      <p:sp>
        <p:nvSpPr>
          <p:cNvPr id="206859" name="Oval 1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4218" name="Oval 1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7459663" y="111125"/>
            <a:ext cx="361950" cy="3619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 autoUpdateAnimBg="0"/>
      <p:bldP spid="206858" grpId="0" autoUpdateAnimBg="0"/>
      <p:bldP spid="20685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Oval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95236" name="Line 8"/>
          <p:cNvSpPr>
            <a:spLocks noChangeShapeType="1"/>
          </p:cNvSpPr>
          <p:nvPr/>
        </p:nvSpPr>
        <p:spPr bwMode="auto">
          <a:xfrm>
            <a:off x="1828800" y="22844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5237" name="Group 9"/>
          <p:cNvGrpSpPr>
            <a:grpSpLocks/>
          </p:cNvGrpSpPr>
          <p:nvPr/>
        </p:nvGrpSpPr>
        <p:grpSpPr bwMode="auto">
          <a:xfrm>
            <a:off x="1708150" y="793750"/>
            <a:ext cx="658813" cy="511175"/>
            <a:chOff x="1076" y="500"/>
            <a:chExt cx="415" cy="322"/>
          </a:xfrm>
        </p:grpSpPr>
        <p:sp>
          <p:nvSpPr>
            <p:cNvPr id="95243" name="Text Box 10"/>
            <p:cNvSpPr txBox="1">
              <a:spLocks noChangeArrowheads="1"/>
            </p:cNvSpPr>
            <p:nvPr/>
          </p:nvSpPr>
          <p:spPr bwMode="auto">
            <a:xfrm>
              <a:off x="1076" y="500"/>
              <a:ext cx="41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95244" name="Oval 11"/>
            <p:cNvSpPr>
              <a:spLocks noChangeArrowheads="1"/>
            </p:cNvSpPr>
            <p:nvPr/>
          </p:nvSpPr>
          <p:spPr bwMode="auto">
            <a:xfrm>
              <a:off x="1185" y="627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45" name="Text Box 12"/>
            <p:cNvSpPr txBox="1">
              <a:spLocks noChangeArrowheads="1"/>
            </p:cNvSpPr>
            <p:nvPr/>
          </p:nvSpPr>
          <p:spPr bwMode="auto">
            <a:xfrm>
              <a:off x="1181" y="610"/>
              <a:ext cx="1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  <a:latin typeface="Arial" pitchFamily="34" charset="0"/>
                </a:rPr>
                <a:t>4</a:t>
              </a:r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207885" name="Oval 1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7886" name="Text Box 14"/>
          <p:cNvSpPr txBox="1">
            <a:spLocks noChangeArrowheads="1"/>
          </p:cNvSpPr>
          <p:nvPr/>
        </p:nvSpPr>
        <p:spPr bwMode="auto">
          <a:xfrm>
            <a:off x="1773238" y="3844925"/>
            <a:ext cx="549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207887" name="Text Box 15"/>
          <p:cNvSpPr txBox="1">
            <a:spLocks noChangeArrowheads="1"/>
          </p:cNvSpPr>
          <p:nvPr/>
        </p:nvSpPr>
        <p:spPr bwMode="auto">
          <a:xfrm>
            <a:off x="1600200" y="4876800"/>
            <a:ext cx="551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207889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CC0000"/>
                </a:solidFill>
              </a:rPr>
              <a:t>The Geography of China</a:t>
            </a:r>
          </a:p>
        </p:txBody>
      </p:sp>
      <p:sp>
        <p:nvSpPr>
          <p:cNvPr id="207890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7848600" cy="3810000"/>
          </a:xfrm>
        </p:spPr>
        <p:txBody>
          <a:bodyPr/>
          <a:lstStyle/>
          <a:p>
            <a:pPr eaLnBrk="1" hangingPunct="1">
              <a:defRPr/>
            </a:pPr>
            <a:endParaRPr lang="en-US" b="1" smtClean="0"/>
          </a:p>
          <a:p>
            <a:pPr eaLnBrk="1" hangingPunct="1">
              <a:defRPr/>
            </a:pPr>
            <a:r>
              <a:rPr lang="en-US" b="1" smtClean="0"/>
              <a:t>Barriers Isolate China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Ocean, mountains, deserts isolate China from other areas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7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7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7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utoUpdateAnimBg="0"/>
      <p:bldP spid="207885" grpId="0" animBg="1"/>
      <p:bldP spid="207886" grpId="0" autoUpdateAnimBg="0"/>
      <p:bldP spid="207887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Environmental Challenges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Huang He floods can devour whole villages</a:t>
            </a:r>
          </a:p>
          <a:p>
            <a:pPr eaLnBrk="1" hangingPunct="1">
              <a:defRPr/>
            </a:pPr>
            <a:r>
              <a:rPr lang="en-US" smtClean="0"/>
              <a:t>•	Geographic isolation means lack of trade; must be self-sufficient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2981325" y="1295400"/>
            <a:ext cx="318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CC0000"/>
                </a:solidFill>
              </a:rPr>
              <a:t>The Geography of China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Environmental Challenges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Huang He floods can devour whole villages</a:t>
            </a:r>
          </a:p>
          <a:p>
            <a:pPr eaLnBrk="1" hangingPunct="1">
              <a:defRPr/>
            </a:pPr>
            <a:r>
              <a:rPr lang="en-US" smtClean="0"/>
              <a:t>•	Geographic isolation means lack of trade; must be</a:t>
            </a:r>
          </a:p>
          <a:p>
            <a:pPr eaLnBrk="1" hangingPunct="1">
              <a:defRPr/>
            </a:pPr>
            <a:r>
              <a:rPr lang="en-US" smtClean="0"/>
              <a:t>	self-sufficient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River Systems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Huang He (“Yellow River”) in north, Yangtze in south</a:t>
            </a:r>
          </a:p>
          <a:p>
            <a:pPr eaLnBrk="1" hangingPunct="1">
              <a:defRPr/>
            </a:pPr>
            <a:r>
              <a:rPr lang="en-US" smtClean="0"/>
              <a:t>•	Huang He leaves </a:t>
            </a:r>
            <a:r>
              <a:rPr lang="en-US" b="1" smtClean="0">
                <a:solidFill>
                  <a:srgbClr val="008000"/>
                </a:solidFill>
              </a:rPr>
              <a:t>loess</a:t>
            </a:r>
            <a:r>
              <a:rPr lang="en-US" smtClean="0"/>
              <a:t>—fertile silt—when it floods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China’s Heartland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North China Plain, area between two rivers, center of civilization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Chinese Civilization</a:t>
            </a:r>
          </a:p>
        </p:txBody>
      </p:sp>
      <p:pic>
        <p:nvPicPr>
          <p:cNvPr id="10035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34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CC0000"/>
                </a:solidFill>
              </a:rPr>
              <a:t>Civilization Emerges in Shang Times</a:t>
            </a:r>
          </a:p>
        </p:txBody>
      </p:sp>
      <p:sp>
        <p:nvSpPr>
          <p:cNvPr id="209935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smtClean="0"/>
              <a:t>The First Dynasties</a:t>
            </a:r>
            <a:endParaRPr lang="en-US" sz="24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•	Around 2000 B.C. cities arise; Yu, first ruler of Xia Dynasty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•	Yu’s flood control systems tames Huang He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•	Shang Dynasty, 1700 to 1027 B.C., first to leave	written records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  <p:sp>
        <p:nvSpPr>
          <p:cNvPr id="101380" name="Oval 16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906463"/>
            <a:ext cx="736600" cy="109537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9937" name="Text Box 17"/>
          <p:cNvSpPr txBox="1">
            <a:spLocks noChangeArrowheads="1"/>
          </p:cNvSpPr>
          <p:nvPr/>
        </p:nvSpPr>
        <p:spPr bwMode="auto">
          <a:xfrm>
            <a:off x="8428038" y="6472238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01382" name="Line 19"/>
          <p:cNvSpPr>
            <a:spLocks noChangeShapeType="1"/>
          </p:cNvSpPr>
          <p:nvPr/>
        </p:nvSpPr>
        <p:spPr bwMode="auto">
          <a:xfrm>
            <a:off x="1828800" y="2057400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1383" name="Group 21"/>
          <p:cNvGrpSpPr>
            <a:grpSpLocks/>
          </p:cNvGrpSpPr>
          <p:nvPr/>
        </p:nvGrpSpPr>
        <p:grpSpPr bwMode="auto">
          <a:xfrm>
            <a:off x="152400" y="-1588"/>
            <a:ext cx="658813" cy="500063"/>
            <a:chOff x="1076" y="370"/>
            <a:chExt cx="415" cy="2161"/>
          </a:xfrm>
        </p:grpSpPr>
        <p:sp>
          <p:nvSpPr>
            <p:cNvPr id="101386" name="Text Box 22"/>
            <p:cNvSpPr txBox="1">
              <a:spLocks noChangeArrowheads="1"/>
            </p:cNvSpPr>
            <p:nvPr/>
          </p:nvSpPr>
          <p:spPr bwMode="auto">
            <a:xfrm>
              <a:off x="1076" y="370"/>
              <a:ext cx="415" cy="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solidFill>
                    <a:srgbClr val="003399"/>
                  </a:solidFill>
                  <a:latin typeface="Arial" pitchFamily="34" charset="0"/>
                </a:rPr>
                <a:t>SECTION</a:t>
              </a:r>
            </a:p>
          </p:txBody>
        </p:sp>
        <p:sp>
          <p:nvSpPr>
            <p:cNvPr id="101387" name="Oval 23"/>
            <p:cNvSpPr>
              <a:spLocks noChangeArrowheads="1"/>
            </p:cNvSpPr>
            <p:nvPr/>
          </p:nvSpPr>
          <p:spPr bwMode="auto">
            <a:xfrm>
              <a:off x="1185" y="627"/>
              <a:ext cx="192" cy="192"/>
            </a:xfrm>
            <a:prstGeom prst="ellipse">
              <a:avLst/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88" name="Text Box 24"/>
            <p:cNvSpPr txBox="1">
              <a:spLocks noChangeArrowheads="1"/>
            </p:cNvSpPr>
            <p:nvPr/>
          </p:nvSpPr>
          <p:spPr bwMode="auto">
            <a:xfrm>
              <a:off x="1181" y="555"/>
              <a:ext cx="169" cy="1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>
                <a:latin typeface="Arial" pitchFamily="34" charset="0"/>
              </a:endParaRPr>
            </a:p>
          </p:txBody>
        </p:sp>
      </p:grpSp>
      <p:sp>
        <p:nvSpPr>
          <p:cNvPr id="209945" name="Oval 2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526213"/>
            <a:ext cx="390525" cy="74612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01385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114800"/>
            <a:ext cx="88392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37" grpId="0" autoUpdateAnimBg="0"/>
      <p:bldP spid="20994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23" name="Rectangle 1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chemeClr val="bg2"/>
                </a:solidFill>
              </a:rPr>
              <a:t>Zhou and the Dynastic Cycle</a:t>
            </a:r>
          </a:p>
        </p:txBody>
      </p:sp>
      <p:sp>
        <p:nvSpPr>
          <p:cNvPr id="222224" name="Rectangle 16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The Zhou Take Control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In 1027 B.C., Zhou Dynasty takes control of China</a:t>
            </a:r>
          </a:p>
        </p:txBody>
      </p:sp>
      <p:sp>
        <p:nvSpPr>
          <p:cNvPr id="222225" name="Rectangle 17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Mandate of Heaven</a:t>
            </a:r>
            <a:endParaRPr lang="en-US" smtClean="0"/>
          </a:p>
          <a:p>
            <a:pPr eaLnBrk="1" hangingPunct="1">
              <a:defRPr/>
            </a:pPr>
            <a:r>
              <a:rPr lang="en-US" b="1" smtClean="0"/>
              <a:t>Mandate of Heaven</a:t>
            </a:r>
            <a:r>
              <a:rPr lang="en-US" smtClean="0"/>
              <a:t>—the belief that a just ruler had divine approval</a:t>
            </a:r>
          </a:p>
          <a:p>
            <a:pPr eaLnBrk="1" hangingPunct="1">
              <a:defRPr/>
            </a:pPr>
            <a:r>
              <a:rPr lang="en-US" smtClean="0"/>
              <a:t>Developed as justification for change in power to Zhou</a:t>
            </a:r>
            <a:endParaRPr lang="en-US" i="1" smtClean="0"/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102405" name="Oval 18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04800" y="266700"/>
            <a:ext cx="736600" cy="749300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2227" name="Text Box 19"/>
          <p:cNvSpPr txBox="1">
            <a:spLocks noChangeArrowheads="1"/>
          </p:cNvSpPr>
          <p:nvPr/>
        </p:nvSpPr>
        <p:spPr bwMode="auto">
          <a:xfrm>
            <a:off x="8428038" y="6443663"/>
            <a:ext cx="4191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700" b="1">
                <a:solidFill>
                  <a:srgbClr val="003399"/>
                </a:solidFill>
                <a:latin typeface="Arial" pitchFamily="34" charset="0"/>
              </a:rPr>
              <a:t>NEXT</a:t>
            </a:r>
            <a:endParaRPr lang="en-US" sz="800" b="1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102407" name="Line 21"/>
          <p:cNvSpPr>
            <a:spLocks noChangeShapeType="1"/>
          </p:cNvSpPr>
          <p:nvPr/>
        </p:nvSpPr>
        <p:spPr bwMode="auto">
          <a:xfrm>
            <a:off x="1828800" y="2055813"/>
            <a:ext cx="6934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2" name="Text Box 24"/>
          <p:cNvSpPr txBox="1">
            <a:spLocks noChangeArrowheads="1"/>
          </p:cNvSpPr>
          <p:nvPr/>
        </p:nvSpPr>
        <p:spPr bwMode="auto">
          <a:xfrm>
            <a:off x="6854825" y="6151563"/>
            <a:ext cx="1354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3399"/>
                </a:solidFill>
                <a:latin typeface="Arial" pitchFamily="34" charset="0"/>
              </a:rPr>
              <a:t>Continued . . 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2233" name="Oval 2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39150" y="6096000"/>
            <a:ext cx="390525" cy="504825"/>
          </a:xfrm>
          <a:prstGeom prst="ellipse">
            <a:avLst/>
          </a:prstGeom>
          <a:noFill/>
          <a:ln w="222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27" grpId="0" autoUpdateAnimBg="0"/>
      <p:bldP spid="222232" grpId="0" autoUpdateAnimBg="0"/>
      <p:bldP spid="22223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chemeClr val="tx1"/>
                </a:solidFill>
              </a:rPr>
              <a:t>Control Through Feudalism</a:t>
            </a:r>
          </a:p>
        </p:txBody>
      </p:sp>
      <p:sp>
        <p:nvSpPr>
          <p:cNvPr id="2365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</a:t>
            </a:r>
            <a:r>
              <a:rPr lang="en-US" b="1" smtClean="0"/>
              <a:t>Feudalism</a:t>
            </a:r>
            <a:r>
              <a:rPr lang="en-US" smtClean="0"/>
              <a:t>—system where kings give land to nobles in exchange for services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Religious Beliefs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2375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Spirits of dead ancestors can affect family fortunes</a:t>
            </a:r>
          </a:p>
          <a:p>
            <a:pPr eaLnBrk="1" hangingPunct="1">
              <a:defRPr/>
            </a:pPr>
            <a:r>
              <a:rPr lang="en-US" smtClean="0"/>
              <a:t>•	Priests scratch questions on animal bones and tortoise shells</a:t>
            </a:r>
          </a:p>
          <a:p>
            <a:pPr eaLnBrk="1" hangingPunct="1">
              <a:defRPr/>
            </a:pPr>
            <a:r>
              <a:rPr lang="en-US" smtClean="0"/>
              <a:t>•	</a:t>
            </a:r>
            <a:r>
              <a:rPr lang="en-US" b="1" smtClean="0"/>
              <a:t>Oracle bones</a:t>
            </a:r>
            <a:r>
              <a:rPr lang="en-US" smtClean="0"/>
              <a:t> used to consult gods; supreme god,  Shang Di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tx1"/>
                </a:solidFill>
              </a:rPr>
              <a:t>Development of Writing</a:t>
            </a:r>
            <a:r>
              <a:rPr lang="en-US" sz="4000" smtClean="0">
                <a:solidFill>
                  <a:schemeClr val="tx1"/>
                </a:solidFill>
              </a:rPr>
              <a:t/>
            </a:r>
            <a:br>
              <a:rPr lang="en-US" sz="4000" smtClean="0">
                <a:solidFill>
                  <a:schemeClr val="tx1"/>
                </a:solidFill>
              </a:rPr>
            </a:br>
            <a:endParaRPr lang="en-US" sz="4000" smtClean="0">
              <a:solidFill>
                <a:schemeClr val="tx1"/>
              </a:solidFill>
            </a:endParaRPr>
          </a:p>
        </p:txBody>
      </p:sp>
      <p:sp>
        <p:nvSpPr>
          <p:cNvPr id="2385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•	Writing system uses symbols to represent syllables; not ideas</a:t>
            </a:r>
          </a:p>
          <a:p>
            <a:pPr eaLnBrk="1" hangingPunct="1">
              <a:defRPr/>
            </a:pPr>
            <a:r>
              <a:rPr lang="en-US" smtClean="0"/>
              <a:t>•	People of different languages can use same system</a:t>
            </a:r>
          </a:p>
          <a:p>
            <a:pPr eaLnBrk="1" hangingPunct="1">
              <a:defRPr/>
            </a:pPr>
            <a:r>
              <a:rPr lang="en-US" smtClean="0"/>
              <a:t>•	Huge number of characters make system difficult to learn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Chinese Civilization</a:t>
            </a:r>
          </a:p>
        </p:txBody>
      </p:sp>
      <p:sp>
        <p:nvSpPr>
          <p:cNvPr id="2396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Sees China as center of world; views others as uncivilized</a:t>
            </a:r>
          </a:p>
          <a:p>
            <a:pPr eaLnBrk="1" hangingPunct="1">
              <a:defRPr/>
            </a:pPr>
            <a:r>
              <a:rPr lang="en-US" smtClean="0"/>
              <a:t>•	The group is more important than the individual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Family</a:t>
            </a:r>
          </a:p>
        </p:txBody>
      </p:sp>
      <p:sp>
        <p:nvSpPr>
          <p:cNvPr id="2406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Family is central social institution; respect for parents a virtue</a:t>
            </a:r>
          </a:p>
          <a:p>
            <a:pPr eaLnBrk="1" hangingPunct="1">
              <a:defRPr/>
            </a:pPr>
            <a:r>
              <a:rPr lang="en-US" smtClean="0"/>
              <a:t>•	Elder males control family property</a:t>
            </a:r>
            <a:endParaRPr lang="en-US" i="1" smtClean="0"/>
          </a:p>
          <a:p>
            <a:pPr eaLnBrk="1" hangingPunct="1">
              <a:defRPr/>
            </a:pPr>
            <a:r>
              <a:rPr lang="en-US" smtClean="0"/>
              <a:t>•	Women expected to obey all men, even sons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Social Classes</a:t>
            </a:r>
          </a:p>
        </p:txBody>
      </p:sp>
      <p:sp>
        <p:nvSpPr>
          <p:cNvPr id="2416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King and warrior-nobles lead society and own the land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Improvements in Technology and Trade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•	Zhou Dynasty builds roads, canals to improve	transportation</a:t>
            </a:r>
          </a:p>
          <a:p>
            <a:pPr eaLnBrk="1" hangingPunct="1">
              <a:defRPr/>
            </a:pPr>
            <a:r>
              <a:rPr lang="en-US" smtClean="0"/>
              <a:t>•	Uses coins to make trade easier</a:t>
            </a:r>
          </a:p>
          <a:p>
            <a:pPr eaLnBrk="1" hangingPunct="1">
              <a:defRPr/>
            </a:pPr>
            <a:r>
              <a:rPr lang="en-US" smtClean="0"/>
              <a:t>•	Produces cast iron tools and weapons</a:t>
            </a:r>
          </a:p>
          <a:p>
            <a:pPr eaLnBrk="1" hangingPunct="1">
              <a:defRPr/>
            </a:pPr>
            <a:r>
              <a:rPr lang="en-US" smtClean="0"/>
              <a:t> food production increases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to do:  Plan and Organize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Begin to gather your facts:  You will take notes on civilizations in each of the 4 river valleys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As you copy notes underline anything that you see that has to do with geography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Begin to organize these facts into categories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Try to find several common themes that all the areas share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You will be allowed to bring in your organized notes to compose this essay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You will have 1 class period to compose your response to this question.  You must complete this essay in class.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Essay Question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smtClean="0"/>
              <a:t>At the end of this unit part of your test will be  to answer the following essay question </a:t>
            </a:r>
          </a:p>
          <a:p>
            <a:pPr algn="ctr" eaLnBrk="1" hangingPunct="1">
              <a:defRPr/>
            </a:pPr>
            <a:r>
              <a:rPr lang="en-US" smtClean="0"/>
              <a:t>How did geography effect the development of early civilizations?</a:t>
            </a:r>
            <a:endParaRPr lang="en-US" sz="4000" smtClean="0"/>
          </a:p>
          <a:p>
            <a:pPr algn="ctr" eaLnBrk="1" hangingPunct="1">
              <a:defRPr/>
            </a:pPr>
            <a:endParaRPr lang="en-US" sz="4000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How did geography effect the development of early civilizations?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Location</a:t>
            </a:r>
          </a:p>
          <a:p>
            <a:pPr eaLnBrk="1" hangingPunct="1">
              <a:defRPr/>
            </a:pPr>
            <a:r>
              <a:rPr lang="en-US" sz="2800" smtClean="0"/>
              <a:t>Climate</a:t>
            </a:r>
          </a:p>
          <a:p>
            <a:pPr eaLnBrk="1" hangingPunct="1">
              <a:defRPr/>
            </a:pPr>
            <a:r>
              <a:rPr lang="en-US" sz="2800" smtClean="0"/>
              <a:t>Physical landscape</a:t>
            </a:r>
          </a:p>
          <a:p>
            <a:pPr eaLnBrk="1" hangingPunct="1">
              <a:defRPr/>
            </a:pPr>
            <a:r>
              <a:rPr lang="en-US" sz="2800" smtClean="0"/>
              <a:t>How do they irrigate crops?</a:t>
            </a:r>
          </a:p>
          <a:p>
            <a:pPr eaLnBrk="1" hangingPunct="1">
              <a:defRPr/>
            </a:pPr>
            <a:r>
              <a:rPr lang="en-US" sz="2800" smtClean="0"/>
              <a:t>What crops do they grow?</a:t>
            </a:r>
          </a:p>
          <a:p>
            <a:pPr eaLnBrk="1" hangingPunct="1">
              <a:defRPr/>
            </a:pPr>
            <a:r>
              <a:rPr lang="en-US" sz="2800" smtClean="0"/>
              <a:t>How do they trade, over land, rivers, seas?</a:t>
            </a:r>
          </a:p>
          <a:p>
            <a:pPr eaLnBrk="1" hangingPunct="1">
              <a:defRPr/>
            </a:pPr>
            <a:r>
              <a:rPr lang="en-US" sz="2800" smtClean="0"/>
              <a:t>How do they interact with the environment?</a:t>
            </a:r>
          </a:p>
          <a:p>
            <a:pPr eaLnBrk="1" hangingPunct="1">
              <a:defRPr/>
            </a:pPr>
            <a:r>
              <a:rPr lang="en-US" sz="2800" smtClean="0"/>
              <a:t>Many more questions to ask………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Formal436 BT" pitchFamily="66" charset="0"/>
              </a:rPr>
              <a:t>Innovations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Formal436 BT" pitchFamily="66" charset="0"/>
              </a:rPr>
              <a:t>Roads and canals were built to stimulate trade and agriculture.</a:t>
            </a:r>
          </a:p>
          <a:p>
            <a:pPr eaLnBrk="1" hangingPunct="1">
              <a:defRPr/>
            </a:pPr>
            <a:r>
              <a:rPr lang="en-US" smtClean="0">
                <a:latin typeface="Formal436 BT" pitchFamily="66" charset="0"/>
              </a:rPr>
              <a:t>Coined money was introduced, which further improved trade.</a:t>
            </a:r>
          </a:p>
          <a:p>
            <a:pPr eaLnBrk="1" hangingPunct="1">
              <a:defRPr/>
            </a:pPr>
            <a:r>
              <a:rPr lang="en-US" smtClean="0">
                <a:latin typeface="Formal436 BT" pitchFamily="66" charset="0"/>
              </a:rPr>
              <a:t>Blast furnaces that produced cast iron.</a:t>
            </a:r>
          </a:p>
        </p:txBody>
      </p:sp>
      <p:pic>
        <p:nvPicPr>
          <p:cNvPr id="113668" name="Picture 4" descr="chinesecashco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800600"/>
            <a:ext cx="33337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3200400" y="60198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Formal436 BT" pitchFamily="66" charset="0"/>
              </a:rPr>
              <a:t>Old Chinese Money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to do:  Plan and Organize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/>
              <a:t>Begin to gather your facts:  You will take notes on civilizations in each of the 4 river valleys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As you copy notes underline anything that you see that has to do with geography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Begin to organize these facts into categories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Try to find several common themes that all the areas share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You will be allowed to bring in your organized notes to compose this essay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You will have 1 class period to compose your response to this question.  You must complete this essay in class.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Essay Question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/>
              <a:t>At the end of this unit part of your test will be  to answer the following essay question </a:t>
            </a:r>
          </a:p>
          <a:p>
            <a:pPr algn="ctr" eaLnBrk="1" hangingPunct="1"/>
            <a:r>
              <a:rPr lang="en-US" smtClean="0"/>
              <a:t>How did geography effect the development of early civilizations?</a:t>
            </a:r>
            <a:endParaRPr lang="en-US" sz="4000" smtClean="0"/>
          </a:p>
          <a:p>
            <a:pPr algn="ctr" eaLnBrk="1" hangingPunct="1"/>
            <a:endParaRPr lang="en-US" sz="4000" smtClean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How did geography effect the development of early civilizations?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Location</a:t>
            </a:r>
          </a:p>
          <a:p>
            <a:pPr eaLnBrk="1" hangingPunct="1"/>
            <a:r>
              <a:rPr lang="en-US" sz="2700" smtClean="0"/>
              <a:t>Climate</a:t>
            </a:r>
          </a:p>
          <a:p>
            <a:pPr eaLnBrk="1" hangingPunct="1"/>
            <a:r>
              <a:rPr lang="en-US" sz="2700" smtClean="0"/>
              <a:t>Physical landscape</a:t>
            </a:r>
          </a:p>
          <a:p>
            <a:pPr eaLnBrk="1" hangingPunct="1"/>
            <a:r>
              <a:rPr lang="en-US" sz="2700" smtClean="0"/>
              <a:t>How do they irrigate crops?</a:t>
            </a:r>
          </a:p>
          <a:p>
            <a:pPr eaLnBrk="1" hangingPunct="1"/>
            <a:r>
              <a:rPr lang="en-US" sz="2700" smtClean="0"/>
              <a:t>What crops do they grow?</a:t>
            </a:r>
          </a:p>
          <a:p>
            <a:pPr eaLnBrk="1" hangingPunct="1"/>
            <a:r>
              <a:rPr lang="en-US" sz="2700" smtClean="0"/>
              <a:t>How do they trade, over land, rivers, seas?</a:t>
            </a:r>
          </a:p>
          <a:p>
            <a:pPr eaLnBrk="1" hangingPunct="1"/>
            <a:r>
              <a:rPr lang="en-US" sz="2700" smtClean="0"/>
              <a:t>How do they interact with the environment?</a:t>
            </a:r>
          </a:p>
          <a:p>
            <a:pPr eaLnBrk="1" hangingPunct="1"/>
            <a:r>
              <a:rPr lang="en-US" sz="2700" smtClean="0"/>
              <a:t>Many more questions to ask………</a:t>
            </a:r>
          </a:p>
          <a:p>
            <a:pPr eaLnBrk="1" hangingPunct="1"/>
            <a:endParaRPr lang="en-US" sz="2700" smtClean="0"/>
          </a:p>
          <a:p>
            <a:pPr eaLnBrk="1" hangingPunct="1">
              <a:buFont typeface="Wingdings" pitchFamily="2" charset="2"/>
              <a:buNone/>
            </a:pPr>
            <a:endParaRPr lang="en-US" sz="27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atellite Dish">
  <a:themeElements>
    <a:clrScheme name="Satellite Dish 4">
      <a:dk1>
        <a:srgbClr val="666A5C"/>
      </a:dk1>
      <a:lt1>
        <a:srgbClr val="FFFFFF"/>
      </a:lt1>
      <a:dk2>
        <a:srgbClr val="757868"/>
      </a:dk2>
      <a:lt2>
        <a:srgbClr val="C4C3AA"/>
      </a:lt2>
      <a:accent1>
        <a:srgbClr val="9AC2C0"/>
      </a:accent1>
      <a:accent2>
        <a:srgbClr val="4D4F45"/>
      </a:accent2>
      <a:accent3>
        <a:srgbClr val="BDBEB9"/>
      </a:accent3>
      <a:accent4>
        <a:srgbClr val="DADADA"/>
      </a:accent4>
      <a:accent5>
        <a:srgbClr val="CADDDC"/>
      </a:accent5>
      <a:accent6>
        <a:srgbClr val="45473E"/>
      </a:accent6>
      <a:hlink>
        <a:srgbClr val="009999"/>
      </a:hlink>
      <a:folHlink>
        <a:srgbClr val="BFCB4F"/>
      </a:folHlink>
    </a:clrScheme>
    <a:fontScheme name="Satellite Dish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Satellite Dish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tellite Dish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2003</Words>
  <Application>Microsoft Office PowerPoint</Application>
  <PresentationFormat>On-screen Show (4:3)</PresentationFormat>
  <Paragraphs>505</Paragraphs>
  <Slides>95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95</vt:i4>
      </vt:variant>
    </vt:vector>
  </HeadingPairs>
  <TitlesOfParts>
    <vt:vector size="116" baseType="lpstr">
      <vt:lpstr>Arial Black</vt:lpstr>
      <vt:lpstr>Arial</vt:lpstr>
      <vt:lpstr>Times New Roman</vt:lpstr>
      <vt:lpstr>Wingdings</vt:lpstr>
      <vt:lpstr>Verdana</vt:lpstr>
      <vt:lpstr>Tahoma</vt:lpstr>
      <vt:lpstr>BernhardFashion BT</vt:lpstr>
      <vt:lpstr>Nuptial BT</vt:lpstr>
      <vt:lpstr>Arial Rounded MT Bold</vt:lpstr>
      <vt:lpstr>Architect</vt:lpstr>
      <vt:lpstr>Formal436 BT</vt:lpstr>
      <vt:lpstr>Fireworks</vt:lpstr>
      <vt:lpstr>Clouds</vt:lpstr>
      <vt:lpstr>Satellite Dish</vt:lpstr>
      <vt:lpstr>Ocean</vt:lpstr>
      <vt:lpstr>Refined</vt:lpstr>
      <vt:lpstr>Slit</vt:lpstr>
      <vt:lpstr>Maple</vt:lpstr>
      <vt:lpstr>Cliff</vt:lpstr>
      <vt:lpstr>Digital Dots</vt:lpstr>
      <vt:lpstr>Glass Layers</vt:lpstr>
      <vt:lpstr>THE RISE OF CIVILIZATION Early River Valley Civilizations: 3500 B.C.–450 B.C </vt:lpstr>
      <vt:lpstr>THE BIG FOUR AREAS</vt:lpstr>
      <vt:lpstr>The firsts……WHAT DO THEY ALL HAVE IN COMMON?</vt:lpstr>
      <vt:lpstr>How did geography effect the development of early civilizations?</vt:lpstr>
      <vt:lpstr>Essay Question</vt:lpstr>
      <vt:lpstr>What to do:  Plan and Organize</vt:lpstr>
      <vt:lpstr>Slide 7</vt:lpstr>
      <vt:lpstr>*</vt:lpstr>
      <vt:lpstr>Four Early River Valley Civilizations</vt:lpstr>
      <vt:lpstr>City-States in Mesopotamia  </vt:lpstr>
      <vt:lpstr>Environment poses 3 disadvantages:</vt:lpstr>
      <vt:lpstr>Solving Problems Through Organization </vt:lpstr>
      <vt:lpstr>Sumerian City-States</vt:lpstr>
      <vt:lpstr>Priests and Rulers Share Control • Sumer’s early governments a theocracy</vt:lpstr>
      <vt:lpstr>UR’s </vt:lpstr>
      <vt:lpstr>Gilgamesh Epic Tablet: Flood Story written in cuneiform</vt:lpstr>
      <vt:lpstr>polytheism</vt:lpstr>
      <vt:lpstr>Sumerian Science and Technology</vt:lpstr>
      <vt:lpstr>CUNEIFORM</vt:lpstr>
      <vt:lpstr>**</vt:lpstr>
      <vt:lpstr>Slide 21</vt:lpstr>
      <vt:lpstr>Slide 22</vt:lpstr>
      <vt:lpstr>Babylonian Empire </vt:lpstr>
      <vt:lpstr>BABYLONIAN WRITING</vt:lpstr>
      <vt:lpstr>Hammurabi: brought all of Mesopotamia under his control.  </vt:lpstr>
      <vt:lpstr>Hammurabi’s Code was the first written law code</vt:lpstr>
      <vt:lpstr>Babylonian Society</vt:lpstr>
      <vt:lpstr>Assyrians</vt:lpstr>
      <vt:lpstr>Chaldean civilization</vt:lpstr>
      <vt:lpstr>Hanging Gardens  of Babylon built by Nebuchadnezzer, ruler of the Chaldeans </vt:lpstr>
      <vt:lpstr>Persian Civilization 550 BCE </vt:lpstr>
      <vt:lpstr>Chronological list of Mesopotamian Civilizations</vt:lpstr>
      <vt:lpstr>Section 1 is completed, make sure to organize for essay question</vt:lpstr>
      <vt:lpstr>Slide 34</vt:lpstr>
      <vt:lpstr>Slide 35</vt:lpstr>
      <vt:lpstr>Pyramids</vt:lpstr>
      <vt:lpstr>The Geography of Egypt</vt:lpstr>
      <vt:lpstr>Slide 38</vt:lpstr>
      <vt:lpstr>Environmental Challenges</vt:lpstr>
      <vt:lpstr>Ancient Egypt</vt:lpstr>
      <vt:lpstr>Upper Egypt and Lower Egypt</vt:lpstr>
      <vt:lpstr>Famous Pharaohs</vt:lpstr>
      <vt:lpstr>Famous Pharaohs</vt:lpstr>
      <vt:lpstr>Pharaohs Rule as Gods</vt:lpstr>
      <vt:lpstr>*</vt:lpstr>
      <vt:lpstr>Slide 46</vt:lpstr>
      <vt:lpstr>QUEEN NEFERTITI</vt:lpstr>
      <vt:lpstr>Sarcophagus </vt:lpstr>
      <vt:lpstr>Slide 49</vt:lpstr>
      <vt:lpstr>DO NOT COPY:  Why do you think the heart was  weighed against a feather??</vt:lpstr>
      <vt:lpstr>Egyptian Writing</vt:lpstr>
      <vt:lpstr>Social Classes </vt:lpstr>
      <vt:lpstr>Hieroglyphics  </vt:lpstr>
      <vt:lpstr>Slide 54</vt:lpstr>
      <vt:lpstr>Section 1 is completed, make sure to organize for essay question</vt:lpstr>
      <vt:lpstr>Slide 56</vt:lpstr>
      <vt:lpstr>Slide 57</vt:lpstr>
      <vt:lpstr>Planned Cities on  the Indus</vt:lpstr>
      <vt:lpstr>Indian Subcontinent</vt:lpstr>
      <vt:lpstr>Rivers, Mountains, and Plains </vt:lpstr>
      <vt:lpstr>Monsoons</vt:lpstr>
      <vt:lpstr>Environmental Challenges </vt:lpstr>
      <vt:lpstr>Indus Valley Civilization </vt:lpstr>
      <vt:lpstr>Planned Cities </vt:lpstr>
      <vt:lpstr> Harrapan</vt:lpstr>
      <vt:lpstr>Harappan Planning </vt:lpstr>
      <vt:lpstr>Indus Civilization</vt:lpstr>
      <vt:lpstr>Indus Valley contd..</vt:lpstr>
      <vt:lpstr>Harappan Culture</vt:lpstr>
      <vt:lpstr>Harappan</vt:lpstr>
      <vt:lpstr>Harappan Decline </vt:lpstr>
      <vt:lpstr>Ancient China</vt:lpstr>
      <vt:lpstr>Slide 73</vt:lpstr>
      <vt:lpstr>The Geography of China</vt:lpstr>
      <vt:lpstr>Environmental Challenges</vt:lpstr>
      <vt:lpstr>Environmental Challenges</vt:lpstr>
      <vt:lpstr>River Systems </vt:lpstr>
      <vt:lpstr>China’s Heartland</vt:lpstr>
      <vt:lpstr>Chinese Civilization</vt:lpstr>
      <vt:lpstr>Civilization Emerges in Shang Times</vt:lpstr>
      <vt:lpstr>Zhou and the Dynastic Cycle</vt:lpstr>
      <vt:lpstr>Control Through Feudalism</vt:lpstr>
      <vt:lpstr>Religious Beliefs </vt:lpstr>
      <vt:lpstr>Development of Writing </vt:lpstr>
      <vt:lpstr>Chinese Civilization</vt:lpstr>
      <vt:lpstr>Family</vt:lpstr>
      <vt:lpstr>Social Classes</vt:lpstr>
      <vt:lpstr>Improvements in Technology and Trade</vt:lpstr>
      <vt:lpstr>What to do:  Plan and Organize</vt:lpstr>
      <vt:lpstr>Essay Question</vt:lpstr>
      <vt:lpstr>How did geography effect the development of early civilizations?</vt:lpstr>
      <vt:lpstr>Innovations</vt:lpstr>
      <vt:lpstr>What to do:  Plan and Organize</vt:lpstr>
      <vt:lpstr>Essay Question</vt:lpstr>
      <vt:lpstr>How did geography effect the development of early civilizations?</vt:lpstr>
    </vt:vector>
  </TitlesOfParts>
  <Company>dsd2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CIVILIZATION Early River Valley Civilizations: 3500 B.C.–450 B.C</dc:title>
  <dc:creator>fdhs</dc:creator>
  <cp:lastModifiedBy>LISDUser</cp:lastModifiedBy>
  <cp:revision>10</cp:revision>
  <dcterms:created xsi:type="dcterms:W3CDTF">2008-11-13T22:53:36Z</dcterms:created>
  <dcterms:modified xsi:type="dcterms:W3CDTF">2014-08-21T14:47:16Z</dcterms:modified>
</cp:coreProperties>
</file>